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73" r:id="rId6"/>
    <p:sldId id="262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2" r:id="rId20"/>
  </p:sldIdLst>
  <p:sldSz cx="12192000" cy="6858000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55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72007F-FE9B-4D2F-A3A9-55A9A1B50F86}" type="slidenum">
              <a:t>‹#›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26787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8EA46A8-8723-42F6-843B-4E8B56C8623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239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pl-PL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E21A62-CF97-493C-A22E-907F2E10C66E}" type="slidenum">
              <a:t>1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4472C4"/>
          </a:solidFill>
          <a:ln w="12600">
            <a:solidFill>
              <a:srgbClr val="2F528F"/>
            </a:solidFill>
            <a:prstDash val="solid"/>
            <a:miter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0A16A6F-7EA6-49C5-8738-B913085C0813}" type="slidenum">
              <a:t>10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4472C4"/>
          </a:solidFill>
          <a:ln w="12600">
            <a:solidFill>
              <a:srgbClr val="2F528F"/>
            </a:solidFill>
            <a:prstDash val="solid"/>
            <a:miter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F021977-BD75-47A4-AD34-667C9699A414}" type="slidenum">
              <a:t>11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4472C4"/>
          </a:solidFill>
          <a:ln w="12600">
            <a:solidFill>
              <a:srgbClr val="2F528F"/>
            </a:solidFill>
            <a:prstDash val="solid"/>
            <a:miter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87E0650-6A8F-42E7-8E65-5E804676E7F2}" type="slidenum">
              <a:t>12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4472C4"/>
          </a:solidFill>
          <a:ln w="12600">
            <a:solidFill>
              <a:srgbClr val="2F528F"/>
            </a:solidFill>
            <a:prstDash val="solid"/>
            <a:miter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37541D-7478-4E47-A1EE-444DABE43EB6}" type="slidenum">
              <a:t>13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4472C4"/>
          </a:solidFill>
          <a:ln w="12600">
            <a:solidFill>
              <a:srgbClr val="2F528F"/>
            </a:solidFill>
            <a:prstDash val="solid"/>
            <a:miter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77831A1-98DE-47E7-927E-B4C7A3DF0DFB}" type="slidenum">
              <a:t>14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4472C4"/>
          </a:solidFill>
          <a:ln w="12600">
            <a:solidFill>
              <a:srgbClr val="2F528F"/>
            </a:solidFill>
            <a:prstDash val="solid"/>
            <a:miter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7158642-74E1-4652-95B4-DD8A2608689A}" type="slidenum">
              <a:t>15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4472C4"/>
          </a:solidFill>
          <a:ln w="12600">
            <a:solidFill>
              <a:srgbClr val="2F528F"/>
            </a:solidFill>
            <a:prstDash val="solid"/>
            <a:miter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9D715B3-5B3A-46C4-A165-0B4177830537}" type="slidenum">
              <a:t>16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4472C4"/>
          </a:solidFill>
          <a:ln w="12600">
            <a:solidFill>
              <a:srgbClr val="2F528F"/>
            </a:solidFill>
            <a:prstDash val="solid"/>
            <a:miter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116C56-B623-4A5F-A3C0-6652983D3E27}" type="slidenum">
              <a:t>17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4472C4"/>
          </a:solidFill>
          <a:ln w="12600">
            <a:solidFill>
              <a:srgbClr val="2F528F"/>
            </a:solidFill>
            <a:prstDash val="solid"/>
            <a:miter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343BFC0-537D-444A-B2DB-668385E82F91}" type="slidenum">
              <a:t>18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4472C4"/>
          </a:solidFill>
          <a:ln w="12600">
            <a:solidFill>
              <a:srgbClr val="2F528F"/>
            </a:solidFill>
            <a:prstDash val="solid"/>
            <a:miter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CB15AF-643F-4D1C-886D-C4EB523498D3}" type="slidenum">
              <a:t>19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4472C4"/>
          </a:solidFill>
          <a:ln w="12600">
            <a:solidFill>
              <a:srgbClr val="2F528F"/>
            </a:solidFill>
            <a:prstDash val="solid"/>
            <a:miter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140FD9-994B-46AF-AB47-8BA629227C12}" type="slidenum">
              <a:t>2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4472C4"/>
          </a:solidFill>
          <a:ln w="12600">
            <a:solidFill>
              <a:srgbClr val="2F528F"/>
            </a:solidFill>
            <a:prstDash val="solid"/>
            <a:miter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A625FE9-3A44-4275-89A6-F811D3085C34}" type="slidenum">
              <a:t>3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4472C4"/>
          </a:solidFill>
          <a:ln w="12600">
            <a:solidFill>
              <a:srgbClr val="2F528F"/>
            </a:solidFill>
            <a:prstDash val="solid"/>
            <a:miter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172C1B-4FFE-4E3B-B602-13967A92A6F2}" type="slidenum">
              <a:t>4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4472C4"/>
          </a:solidFill>
          <a:ln w="12600">
            <a:solidFill>
              <a:srgbClr val="2F528F"/>
            </a:solidFill>
            <a:prstDash val="solid"/>
            <a:miter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52F1EE-8368-4B61-B697-DF3C84B54A87}" type="slidenum">
              <a:t>5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4472C4"/>
          </a:solidFill>
          <a:ln w="12600">
            <a:solidFill>
              <a:srgbClr val="2F528F"/>
            </a:solidFill>
            <a:prstDash val="solid"/>
            <a:miter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5A03B3-38A7-45EF-9D80-4168AA68DA7B}" type="slidenum">
              <a:t>6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4472C4"/>
          </a:solidFill>
          <a:ln w="12600">
            <a:solidFill>
              <a:srgbClr val="2F528F"/>
            </a:solidFill>
            <a:prstDash val="solid"/>
            <a:miter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45A2F8B-CDB1-4BD7-9612-5D1C83FA64F8}" type="slidenum">
              <a:t>7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4472C4"/>
          </a:solidFill>
          <a:ln w="12600">
            <a:solidFill>
              <a:srgbClr val="2F528F"/>
            </a:solidFill>
            <a:prstDash val="solid"/>
            <a:miter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A89CF11-C57A-449A-B9F5-997E45077F4C}" type="slidenum">
              <a:t>8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4472C4"/>
          </a:solidFill>
          <a:ln w="12600">
            <a:solidFill>
              <a:srgbClr val="2F528F"/>
            </a:solidFill>
            <a:prstDash val="solid"/>
            <a:miter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37E7D3-30A8-42C9-8F84-187529C5A3DC}" type="slidenum">
              <a:t>9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4472C4"/>
          </a:solidFill>
          <a:ln w="12600">
            <a:solidFill>
              <a:srgbClr val="2F528F"/>
            </a:solidFill>
            <a:prstDash val="solid"/>
            <a:miter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3236" y="6400800"/>
            <a:ext cx="12188878" cy="457200"/>
          </a:xfrm>
          <a:prstGeom prst="rect">
            <a:avLst/>
          </a:prstGeom>
          <a:solidFill>
            <a:srgbClr val="BD582C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0" y="6334204"/>
            <a:ext cx="12188878" cy="64081"/>
          </a:xfrm>
          <a:prstGeom prst="rect">
            <a:avLst/>
          </a:prstGeom>
          <a:solidFill>
            <a:srgbClr val="E48312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097280" y="758878"/>
            <a:ext cx="10058400" cy="3566160"/>
          </a:xfr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5" name="Subtitle 2"/>
          <p:cNvSpPr txBox="1">
            <a:spLocks noGrp="1"/>
          </p:cNvSpPr>
          <p:nvPr>
            <p:ph type="subTitle" idx="1"/>
          </p:nvPr>
        </p:nvSpPr>
        <p:spPr>
          <a:xfrm>
            <a:off x="1100160" y="4455715"/>
            <a:ext cx="10058400" cy="1143000"/>
          </a:xfrm>
        </p:spPr>
        <p:txBody>
          <a:bodyPr lIns="91440" rIns="91440"/>
          <a:lstStyle>
            <a:lvl1pPr marL="0" indent="0">
              <a:buNone/>
              <a:defRPr sz="2400" spc="201">
                <a:solidFill>
                  <a:srgbClr val="637052"/>
                </a:solidFill>
                <a:latin typeface="Calibri Light" pitchFamily="18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C8862F-6679-40B9-A9A8-7413D76D3F91}" type="datetime1">
              <a:rPr lang="pl-PL"/>
              <a:pPr lvl="0"/>
              <a:t>28.02.2021</a:t>
            </a:fld>
            <a:endParaRPr lang="pl-PL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243E4F-AE05-4CCB-947F-5403E87DD51F}" type="slidenum"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803" y="4343400"/>
            <a:ext cx="9875520" cy="0"/>
          </a:xfrm>
          <a:prstGeom prst="straightConnector1">
            <a:avLst/>
          </a:prstGeom>
          <a:noFill/>
          <a:ln w="6483">
            <a:solidFill>
              <a:srgbClr val="7F7F7F"/>
            </a:solidFill>
            <a:prstDash val="solid"/>
            <a:miter/>
          </a:ln>
        </p:spPr>
      </p:cxnSp>
      <p:sp>
        <p:nvSpPr>
          <p:cNvPr id="10" name="Symbol zastępczy tekstu 9"/>
          <p:cNvSpPr txBox="1">
            <a:spLocks noGrp="1"/>
          </p:cNvSpPr>
          <p:nvPr>
            <p:ph type="body" idx="4294967295"/>
          </p:nvPr>
        </p:nvSpPr>
        <p:spPr>
          <a:xfrm>
            <a:off x="609484" y="1604515"/>
            <a:ext cx="10972443" cy="4525923"/>
          </a:xfrm>
        </p:spPr>
        <p:txBody>
          <a:bodyPr tIns="0" bIns="0"/>
          <a:lstStyle>
            <a:lvl1pPr hangingPunct="0">
              <a:spcBef>
                <a:spcPts val="0"/>
              </a:spcBef>
              <a:spcAft>
                <a:spcPts val="1415"/>
              </a:spcAft>
              <a:defRPr sz="3200">
                <a:latin typeface="Arial" pitchFamily="18"/>
              </a:defRPr>
            </a:lvl1pPr>
          </a:lstStyle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36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5AE469-D0C4-4CBC-B4A4-4CDBF1645F63}" type="datetime1">
              <a:rPr lang="pl-PL"/>
              <a:pPr lvl="0"/>
              <a:t>28.02.2021</a:t>
            </a:fld>
            <a:endParaRPr lang="pl-P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7B2E25-B04E-4287-89FF-4B07C935749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6696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3236" y="6400800"/>
            <a:ext cx="12188878" cy="457200"/>
          </a:xfrm>
          <a:prstGeom prst="rect">
            <a:avLst/>
          </a:prstGeom>
          <a:solidFill>
            <a:srgbClr val="BD582C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0" y="6334204"/>
            <a:ext cx="12188878" cy="64081"/>
          </a:xfrm>
          <a:prstGeom prst="rect">
            <a:avLst/>
          </a:prstGeom>
          <a:solidFill>
            <a:srgbClr val="E48312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57" y="414716"/>
            <a:ext cx="2628717" cy="5757483"/>
          </a:xfrm>
        </p:spPr>
        <p:txBody>
          <a:bodyPr vert="eaVert" anchor="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5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084" y="414716"/>
            <a:ext cx="7734242" cy="5757483"/>
          </a:xfrm>
        </p:spPr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A2B804-D70C-47DE-9A59-4CD5B6FFCEBD}" type="datetime1">
              <a:rPr lang="pl-PL"/>
              <a:pPr lvl="0"/>
              <a:t>28.02.2021</a:t>
            </a:fld>
            <a:endParaRPr lang="pl-PL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750D22-7017-4340-9D7B-F3F19398B14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9254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1097280" y="1845716"/>
            <a:ext cx="10058400" cy="4023360"/>
          </a:xfrm>
        </p:spPr>
        <p:txBody>
          <a:bodyPr lIns="0" rIns="0" anchor="t"/>
          <a:lstStyle>
            <a:lvl1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itchFamily="34"/>
              <a:buChar char=" "/>
              <a:defRPr sz="2000" spc="0">
                <a:latin typeface="Calibri" pitchFamily="18"/>
              </a:defRPr>
            </a:lvl1pPr>
          </a:lstStyle>
          <a:p>
            <a:pPr lvl="0"/>
            <a:r>
              <a:rPr lang="pl-PL"/>
              <a:t>Kliknij, aby edytować style wzorca tekstu</a:t>
            </a:r>
            <a:br>
              <a:rPr lang="pl-PL"/>
            </a:br>
            <a:r>
              <a:rPr lang="pl-PL"/>
              <a:t>Drugi poziom</a:t>
            </a:r>
            <a:br>
              <a:rPr lang="pl-PL"/>
            </a:br>
            <a:r>
              <a:rPr lang="pl-PL"/>
              <a:t>Trzeci poziom</a:t>
            </a:r>
            <a:br>
              <a:rPr lang="pl-PL"/>
            </a:br>
            <a:r>
              <a:rPr lang="pl-PL"/>
              <a:t>Czwarty poziom</a:t>
            </a:r>
            <a:br>
              <a:rPr lang="pl-PL"/>
            </a:br>
            <a:r>
              <a:rPr lang="pl-PL"/>
              <a:t>Piąty poziom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D6DA6C-469E-4608-8C61-D828E49210E7}" type="datetime1">
              <a:rPr lang="pl-PL"/>
              <a:pPr lvl="0"/>
              <a:t>28.02.2021</a:t>
            </a:fld>
            <a:endParaRPr lang="pl-P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93953D-5414-45D0-92D7-20EA9B16A9EC}" type="slidenum">
              <a:t>‹#›</a:t>
            </a:fld>
            <a:endParaRPr lang="pl-PL"/>
          </a:p>
        </p:txBody>
      </p:sp>
      <p:sp>
        <p:nvSpPr>
          <p:cNvPr id="7" name="Symbol zastępczy zawartości 6"/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10972443" cy="4525923"/>
          </a:xfrm>
        </p:spPr>
        <p:txBody>
          <a:bodyPr tIns="0" bIns="0"/>
          <a:lstStyle>
            <a:lvl1pPr hangingPunct="0">
              <a:spcBef>
                <a:spcPts val="0"/>
              </a:spcBef>
              <a:spcAft>
                <a:spcPts val="1415"/>
              </a:spcAft>
              <a:defRPr sz="3200">
                <a:latin typeface="Arial" pitchFamily="18"/>
              </a:defRPr>
            </a:lvl1pPr>
          </a:lstStyle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1061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3236" y="6400800"/>
            <a:ext cx="12188878" cy="457200"/>
          </a:xfrm>
          <a:prstGeom prst="rect">
            <a:avLst/>
          </a:prstGeom>
          <a:solidFill>
            <a:srgbClr val="BD582C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0" y="6334204"/>
            <a:ext cx="12188878" cy="64081"/>
          </a:xfrm>
          <a:prstGeom prst="rect">
            <a:avLst/>
          </a:prstGeom>
          <a:solidFill>
            <a:srgbClr val="E48312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097280" y="758878"/>
            <a:ext cx="10058400" cy="3566160"/>
          </a:xfr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5" name="Text Placeholder 2"/>
          <p:cNvSpPr txBox="1">
            <a:spLocks noGrp="1"/>
          </p:cNvSpPr>
          <p:nvPr>
            <p:ph type="body" idx="1"/>
          </p:nvPr>
        </p:nvSpPr>
        <p:spPr>
          <a:xfrm>
            <a:off x="1097280" y="4453201"/>
            <a:ext cx="10058400" cy="1143000"/>
          </a:xfrm>
        </p:spPr>
        <p:txBody>
          <a:bodyPr lIns="91440" rIns="91440"/>
          <a:lstStyle>
            <a:lvl1pPr marL="0" indent="0">
              <a:buNone/>
              <a:defRPr sz="2400" spc="201">
                <a:solidFill>
                  <a:srgbClr val="637052"/>
                </a:solidFill>
                <a:latin typeface="Calibri Light" pitchFamily="18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B127B3-2316-42D3-8214-A0CACB42BE21}" type="datetime1">
              <a:rPr lang="pl-PL"/>
              <a:pPr lvl="0"/>
              <a:t>28.02.2021</a:t>
            </a:fld>
            <a:endParaRPr lang="pl-PL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A1DF98-8061-4375-80E8-21F3DAB7DDE3}" type="slidenum"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803" y="4343400"/>
            <a:ext cx="9875520" cy="0"/>
          </a:xfrm>
          <a:prstGeom prst="straightConnector1">
            <a:avLst/>
          </a:prstGeom>
          <a:noFill/>
          <a:ln w="6483">
            <a:solidFill>
              <a:srgbClr val="7F7F7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95438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1097280" y="1845716"/>
            <a:ext cx="4937760" cy="4023360"/>
          </a:xfrm>
        </p:spPr>
        <p:txBody>
          <a:bodyPr lIns="0" rIns="0" anchor="t"/>
          <a:lstStyle>
            <a:lvl1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itchFamily="34"/>
              <a:buChar char=" "/>
              <a:defRPr sz="2000" spc="0">
                <a:latin typeface="Calibri" pitchFamily="18"/>
              </a:defRPr>
            </a:lvl1pPr>
          </a:lstStyle>
          <a:p>
            <a:pPr lvl="0"/>
            <a:r>
              <a:rPr lang="pl-PL"/>
              <a:t>Kliknij, aby edytować style wzorca tekstu</a:t>
            </a:r>
            <a:br>
              <a:rPr lang="pl-PL"/>
            </a:br>
            <a:r>
              <a:rPr lang="pl-PL"/>
              <a:t>Drugi poziom</a:t>
            </a:r>
            <a:br>
              <a:rPr lang="pl-PL"/>
            </a:br>
            <a:r>
              <a:rPr lang="pl-PL"/>
              <a:t>Trzeci poziom</a:t>
            </a:r>
            <a:br>
              <a:rPr lang="pl-PL"/>
            </a:br>
            <a:r>
              <a:rPr lang="pl-PL"/>
              <a:t>Czwarty poziom</a:t>
            </a:r>
            <a:br>
              <a:rPr lang="pl-PL"/>
            </a:br>
            <a:r>
              <a:rPr lang="pl-PL"/>
              <a:t>Piąty poziom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6217920" y="1845716"/>
            <a:ext cx="4937760" cy="4023360"/>
          </a:xfrm>
        </p:spPr>
        <p:txBody>
          <a:bodyPr lIns="0" rIns="0" anchor="t"/>
          <a:lstStyle>
            <a:lvl1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itchFamily="34"/>
              <a:buChar char=" "/>
              <a:defRPr sz="2000" spc="0">
                <a:latin typeface="Calibri" pitchFamily="18"/>
              </a:defRPr>
            </a:lvl1pPr>
          </a:lstStyle>
          <a:p>
            <a:pPr lvl="0"/>
            <a:r>
              <a:rPr lang="pl-PL"/>
              <a:t>Kliknij, aby edytować style wzorca tekstu</a:t>
            </a:r>
            <a:br>
              <a:rPr lang="pl-PL"/>
            </a:br>
            <a:r>
              <a:rPr lang="pl-PL"/>
              <a:t>Drugi poziom</a:t>
            </a:r>
            <a:br>
              <a:rPr lang="pl-PL"/>
            </a:br>
            <a:r>
              <a:rPr lang="pl-PL"/>
              <a:t>Trzeci poziom</a:t>
            </a:r>
            <a:br>
              <a:rPr lang="pl-PL"/>
            </a:br>
            <a:r>
              <a:rPr lang="pl-PL"/>
              <a:t>Czwarty poziom</a:t>
            </a:r>
            <a:br>
              <a:rPr lang="pl-PL"/>
            </a:br>
            <a:r>
              <a:rPr lang="pl-PL"/>
              <a:t>Piąty poziom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1AAC0F-EBC9-46D8-9023-6DC146F5C035}" type="datetime1">
              <a:rPr lang="pl-PL"/>
              <a:pPr lvl="0"/>
              <a:t>28.02.2021</a:t>
            </a:fld>
            <a:endParaRPr lang="pl-P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528B2E-0035-4D7F-B01F-230F9934FD6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172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097280" y="1846082"/>
            <a:ext cx="4937760" cy="736201"/>
          </a:xfrm>
        </p:spPr>
        <p:txBody>
          <a:bodyPr lIns="91440" rIns="91440" anchor="ctr"/>
          <a:lstStyle>
            <a:lvl1pPr marL="0" indent="0">
              <a:buNone/>
              <a:defRPr>
                <a:solidFill>
                  <a:srgbClr val="637052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1097280" y="2582283"/>
            <a:ext cx="4937760" cy="3378241"/>
          </a:xfrm>
        </p:spPr>
        <p:txBody>
          <a:bodyPr lIns="0" rIns="0" anchor="t"/>
          <a:lstStyle>
            <a:lvl1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itchFamily="34"/>
              <a:buChar char=" "/>
              <a:defRPr sz="2000" spc="0">
                <a:latin typeface="Calibri" pitchFamily="18"/>
              </a:defRPr>
            </a:lvl1pPr>
          </a:lstStyle>
          <a:p>
            <a:pPr lvl="0"/>
            <a:r>
              <a:rPr lang="pl-PL"/>
              <a:t>Kliknij, aby edytować style wzorca tekstu</a:t>
            </a:r>
            <a:br>
              <a:rPr lang="pl-PL"/>
            </a:br>
            <a:r>
              <a:rPr lang="pl-PL"/>
              <a:t>Drugi poziom</a:t>
            </a:r>
            <a:br>
              <a:rPr lang="pl-PL"/>
            </a:br>
            <a:r>
              <a:rPr lang="pl-PL"/>
              <a:t>Trzeci poziom</a:t>
            </a:r>
            <a:br>
              <a:rPr lang="pl-PL"/>
            </a:br>
            <a:r>
              <a:rPr lang="pl-PL"/>
              <a:t>Czwarty poziom</a:t>
            </a:r>
            <a:br>
              <a:rPr lang="pl-PL"/>
            </a:br>
            <a:r>
              <a:rPr lang="pl-PL"/>
              <a:t>Piąty poziom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217920" y="1846082"/>
            <a:ext cx="4937760" cy="736201"/>
          </a:xfrm>
        </p:spPr>
        <p:txBody>
          <a:bodyPr lIns="91440" rIns="91440" anchor="ctr"/>
          <a:lstStyle>
            <a:lvl1pPr marL="0" indent="0">
              <a:buNone/>
              <a:defRPr>
                <a:solidFill>
                  <a:srgbClr val="637052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type="title" idx="4294967295"/>
          </p:nvPr>
        </p:nvSpPr>
        <p:spPr>
          <a:xfrm>
            <a:off x="6217920" y="2582283"/>
            <a:ext cx="4937760" cy="3378241"/>
          </a:xfrm>
        </p:spPr>
        <p:txBody>
          <a:bodyPr lIns="0" rIns="0" anchor="t"/>
          <a:lstStyle>
            <a:lvl1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itchFamily="34"/>
              <a:buChar char=" "/>
              <a:defRPr sz="2000" spc="0">
                <a:latin typeface="Calibri" pitchFamily="18"/>
              </a:defRPr>
            </a:lvl1pPr>
          </a:lstStyle>
          <a:p>
            <a:pPr lvl="0"/>
            <a:r>
              <a:rPr lang="pl-PL"/>
              <a:t>Kliknij, aby edytować style wzorca tekstu</a:t>
            </a:r>
            <a:br>
              <a:rPr lang="pl-PL"/>
            </a:br>
            <a:r>
              <a:rPr lang="pl-PL"/>
              <a:t>Drugi poziom</a:t>
            </a:r>
            <a:br>
              <a:rPr lang="pl-PL"/>
            </a:br>
            <a:r>
              <a:rPr lang="pl-PL"/>
              <a:t>Trzeci poziom</a:t>
            </a:r>
            <a:br>
              <a:rPr lang="pl-PL"/>
            </a:br>
            <a:r>
              <a:rPr lang="pl-PL"/>
              <a:t>Czwarty poziom</a:t>
            </a:r>
            <a:br>
              <a:rPr lang="pl-PL"/>
            </a:br>
            <a:r>
              <a:rPr lang="pl-PL"/>
              <a:t>Piąty poziom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8F3D8F-8014-49EE-B96B-BCE7C812C5B3}" type="datetime1">
              <a:rPr lang="pl-PL"/>
              <a:pPr lvl="0"/>
              <a:t>28.02.2021</a:t>
            </a:fld>
            <a:endParaRPr lang="pl-PL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829148-6A79-4EC7-A34D-F16E7145E4F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580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6CDD3B-229E-40F7-A687-4C454C7E6567}" type="datetime1">
              <a:rPr lang="pl-PL"/>
              <a:pPr lvl="0"/>
              <a:t>28.02.2021</a:t>
            </a:fld>
            <a:endParaRPr lang="pl-PL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1F0363-F18E-44DD-A96F-69500F004AF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90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236" y="6400800"/>
            <a:ext cx="12188878" cy="457200"/>
          </a:xfrm>
          <a:prstGeom prst="rect">
            <a:avLst/>
          </a:prstGeom>
          <a:solidFill>
            <a:srgbClr val="BD582C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0" y="6334204"/>
            <a:ext cx="12188878" cy="64081"/>
          </a:xfrm>
          <a:prstGeom prst="rect">
            <a:avLst/>
          </a:prstGeom>
          <a:solidFill>
            <a:srgbClr val="E48312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1F8C0D-346A-42F0-BFBE-776C1DC5B9CC}" type="datetime1">
              <a:rPr lang="pl-PL"/>
              <a:pPr lvl="0"/>
              <a:t>28.02.2021</a:t>
            </a:fld>
            <a:endParaRPr lang="pl-PL"/>
          </a:p>
        </p:txBody>
      </p:sp>
      <p:sp>
        <p:nvSpPr>
          <p:cNvPr id="5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7847DF-EBA8-4DA6-A33F-6B7ED1C1211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595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4050718" cy="6858000"/>
          </a:xfrm>
          <a:prstGeom prst="rect">
            <a:avLst/>
          </a:prstGeom>
          <a:solidFill>
            <a:srgbClr val="BD582C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4039919" y="0"/>
            <a:ext cx="64081" cy="6858000"/>
          </a:xfrm>
          <a:prstGeom prst="rect">
            <a:avLst/>
          </a:prstGeom>
          <a:solidFill>
            <a:srgbClr val="E48312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3200400" cy="22860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4800600" y="731520"/>
            <a:ext cx="6492240" cy="5257800"/>
          </a:xfrm>
        </p:spPr>
        <p:txBody>
          <a:bodyPr lIns="0" rIns="0" anchor="t"/>
          <a:lstStyle>
            <a:lvl1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itchFamily="34"/>
              <a:buChar char=" "/>
              <a:defRPr sz="2000" spc="0">
                <a:latin typeface="Calibri" pitchFamily="18"/>
              </a:defRPr>
            </a:lvl1pPr>
          </a:lstStyle>
          <a:p>
            <a:pPr lvl="0"/>
            <a:r>
              <a:rPr lang="pl-PL"/>
              <a:t>Kliknij, aby edytować style wzorca tekstu</a:t>
            </a:r>
            <a:br>
              <a:rPr lang="pl-PL"/>
            </a:br>
            <a:r>
              <a:rPr lang="pl-PL"/>
              <a:t>Drugi poziom</a:t>
            </a:r>
            <a:br>
              <a:rPr lang="pl-PL"/>
            </a:br>
            <a:r>
              <a:rPr lang="pl-PL"/>
              <a:t>Trzeci poziom</a:t>
            </a:r>
            <a:br>
              <a:rPr lang="pl-PL"/>
            </a:br>
            <a:r>
              <a:rPr lang="pl-PL"/>
              <a:t>Czwarty poziom</a:t>
            </a:r>
            <a:br>
              <a:rPr lang="pl-PL"/>
            </a:br>
            <a:r>
              <a:rPr lang="pl-PL"/>
              <a:t>Piąty poziom</a:t>
            </a:r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8964"/>
          </a:xfrm>
        </p:spPr>
        <p:txBody>
          <a:bodyPr lIns="91440" rIns="91440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 txBox="1">
            <a:spLocks noGrp="1"/>
          </p:cNvSpPr>
          <p:nvPr>
            <p:ph type="dt" sz="half" idx="7"/>
          </p:nvPr>
        </p:nvSpPr>
        <p:spPr>
          <a:xfrm>
            <a:off x="465484" y="6459842"/>
            <a:ext cx="2618640" cy="365037"/>
          </a:xfrm>
        </p:spPr>
        <p:txBody>
          <a:bodyPr/>
          <a:lstStyle>
            <a:lvl1pPr>
              <a:defRPr/>
            </a:lvl1pPr>
          </a:lstStyle>
          <a:p>
            <a:pPr lvl="0"/>
            <a:fld id="{913AABB5-4DD9-4476-964F-AD0C47D4E4A9}" type="datetime1">
              <a:rPr lang="pl-PL"/>
              <a:pPr lvl="0"/>
              <a:t>28.02.2021</a:t>
            </a:fld>
            <a:endParaRPr lang="pl-PL"/>
          </a:p>
        </p:txBody>
      </p:sp>
      <p:sp>
        <p:nvSpPr>
          <p:cNvPr id="8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4800600" y="6459842"/>
            <a:ext cx="4648315" cy="365037"/>
          </a:xfrm>
        </p:spPr>
        <p:txBody>
          <a:bodyPr anchorCtr="0"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9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637052"/>
                </a:solidFill>
              </a:defRPr>
            </a:lvl1pPr>
          </a:lstStyle>
          <a:p>
            <a:pPr lvl="0"/>
            <a:fld id="{1B9EBCBC-F8E3-4BA5-86CD-AC6583729CD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5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4952884"/>
            <a:ext cx="12188878" cy="1905115"/>
          </a:xfrm>
          <a:prstGeom prst="rect">
            <a:avLst/>
          </a:prstGeom>
          <a:solidFill>
            <a:srgbClr val="BD582C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0" y="4915082"/>
            <a:ext cx="12188878" cy="64081"/>
          </a:xfrm>
          <a:prstGeom prst="rect">
            <a:avLst/>
          </a:prstGeom>
          <a:solidFill>
            <a:srgbClr val="E48312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117" cy="822960"/>
          </a:xfrm>
        </p:spPr>
        <p:txBody>
          <a:bodyPr tIns="0" bIns="0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5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115" cy="4915082"/>
          </a:xfrm>
          <a:blipFill>
            <a:blip r:embed="rId2"/>
            <a:stretch>
              <a:fillRect/>
            </a:stretch>
          </a:blipFill>
        </p:spPr>
        <p:txBody>
          <a:bodyPr lIns="457200" tIns="457200" rIns="0" anchor="t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defRPr sz="3200" spc="0">
                <a:solidFill>
                  <a:srgbClr val="FFFFFF"/>
                </a:solidFill>
                <a:latin typeface="Calibri" pitchFamily="18"/>
              </a:defRPr>
            </a:lvl1pPr>
          </a:lstStyle>
          <a:p>
            <a:pPr lvl="0"/>
            <a:r>
              <a:rPr lang="pl-PL"/>
              <a:t>Kliknij ikonę, aby dodać obraz</a:t>
            </a:r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2"/>
          </p:nvPr>
        </p:nvSpPr>
        <p:spPr>
          <a:xfrm>
            <a:off x="1097280" y="5906877"/>
            <a:ext cx="10113117" cy="594360"/>
          </a:xfrm>
        </p:spPr>
        <p:txBody>
          <a:bodyPr lIns="91440" tIns="0" rIns="9144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271897-104B-4901-A38E-4A59C2E55592}" type="datetime1">
              <a:rPr lang="pl-PL"/>
              <a:pPr lvl="0"/>
              <a:t>28.02.2021</a:t>
            </a:fld>
            <a:endParaRPr lang="pl-PL"/>
          </a:p>
        </p:txBody>
      </p:sp>
      <p:sp>
        <p:nvSpPr>
          <p:cNvPr id="8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9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BB80D9-1DA8-4920-A671-18887EDCCAA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277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6400800"/>
            <a:ext cx="12192115" cy="457200"/>
          </a:xfrm>
          <a:prstGeom prst="rect">
            <a:avLst/>
          </a:prstGeom>
          <a:solidFill>
            <a:srgbClr val="BD582C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0" y="6334204"/>
            <a:ext cx="12192115" cy="65882"/>
          </a:xfrm>
          <a:prstGeom prst="rect">
            <a:avLst/>
          </a:prstGeom>
          <a:solidFill>
            <a:srgbClr val="E48312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Title Placeholder 1"/>
          <p:cNvSpPr txBox="1">
            <a:spLocks noGrp="1"/>
          </p:cNvSpPr>
          <p:nvPr>
            <p:ph type="title"/>
          </p:nvPr>
        </p:nvSpPr>
        <p:spPr>
          <a:xfrm>
            <a:off x="1097280" y="286563"/>
            <a:ext cx="10058400" cy="1450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5" name="Text Placeholder 2"/>
          <p:cNvSpPr txBox="1">
            <a:spLocks noGrp="1"/>
          </p:cNvSpPr>
          <p:nvPr>
            <p:ph type="body" idx="1"/>
          </p:nvPr>
        </p:nvSpPr>
        <p:spPr>
          <a:xfrm>
            <a:off x="1097280" y="1845716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t" anchorCtr="0" compatLnSpc="1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097280" y="6459842"/>
            <a:ext cx="2472116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900" b="0" i="0" u="none" strike="noStrike" kern="1200" cap="none" spc="0" baseline="0">
                <a:solidFill>
                  <a:srgbClr val="FFFFFF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9A86DC5-34E1-4BC6-A6C8-34DA1BEB30D9}" type="datetime1">
              <a:rPr lang="pl-PL"/>
              <a:pPr lvl="0"/>
              <a:t>28.02.2021</a:t>
            </a:fld>
            <a:endParaRPr lang="pl-PL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686037" y="6459842"/>
            <a:ext cx="4822920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9900364" y="6459842"/>
            <a:ext cx="1312200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050" b="0" i="0" u="none" strike="noStrike" kern="1200" cap="none" spc="0" baseline="0">
                <a:solidFill>
                  <a:srgbClr val="FFFFFF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9271532-F9CD-4DA1-BFBC-71BD3047B9A2}" type="slidenum">
              <a:t>‹#›</a:t>
            </a:fld>
            <a:endParaRPr lang="pl-PL"/>
          </a:p>
        </p:txBody>
      </p:sp>
      <p:cxnSp>
        <p:nvCxnSpPr>
          <p:cNvPr id="9" name="Straight Connector 9"/>
          <p:cNvCxnSpPr/>
          <p:nvPr/>
        </p:nvCxnSpPr>
        <p:spPr>
          <a:xfrm>
            <a:off x="1193401" y="1737716"/>
            <a:ext cx="9966960" cy="0"/>
          </a:xfrm>
          <a:prstGeom prst="straightConnector1">
            <a:avLst/>
          </a:prstGeom>
          <a:noFill/>
          <a:ln w="6483">
            <a:solidFill>
              <a:srgbClr val="7F7F7F"/>
            </a:solidFill>
            <a:prstDash val="solid"/>
            <a:miter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85000"/>
        </a:lnSpc>
        <a:spcBef>
          <a:spcPts val="0"/>
        </a:spcBef>
        <a:spcAft>
          <a:spcPts val="0"/>
        </a:spcAft>
        <a:buNone/>
        <a:tabLst/>
        <a:defRPr lang="pl-PL" sz="4800" b="0" i="0" u="none" strike="noStrike" kern="1200" cap="none" spc="-51" baseline="0">
          <a:solidFill>
            <a:srgbClr val="404040"/>
          </a:solidFill>
          <a:uFillTx/>
          <a:latin typeface="Calibri Light" pitchFamily="18"/>
          <a:ea typeface="Microsoft YaHei" pitchFamily="2"/>
          <a:cs typeface="Mangal" pitchFamily="2"/>
        </a:defRPr>
      </a:lvl1pPr>
    </p:titleStyle>
    <p:bodyStyle>
      <a:lvl1pPr marL="91440" marR="0" lvl="0" indent="-91440" algn="l" defTabSz="914400" rtl="0" fontAlgn="auto" hangingPunct="1">
        <a:lnSpc>
          <a:spcPct val="90000"/>
        </a:lnSpc>
        <a:spcBef>
          <a:spcPts val="1200"/>
        </a:spcBef>
        <a:spcAft>
          <a:spcPts val="200"/>
        </a:spcAft>
        <a:buClr>
          <a:srgbClr val="E48312"/>
        </a:buClr>
        <a:buSzPct val="100000"/>
        <a:buFont typeface="Calibri" pitchFamily="34"/>
        <a:buChar char=" "/>
        <a:tabLst/>
        <a:defRPr lang="pl-PL" sz="20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Mangal" pitchFamily="2"/>
        </a:defRPr>
      </a:lvl1pPr>
      <a:lvl2pPr marL="384121" marR="0" lvl="1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E48312"/>
        </a:buClr>
        <a:buSzPct val="100000"/>
        <a:buFont typeface="Calibri" pitchFamily="34"/>
        <a:buChar char="◦"/>
        <a:tabLst/>
        <a:defRPr lang="pl-PL" sz="18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Mangal" pitchFamily="2"/>
        </a:defRPr>
      </a:lvl2pPr>
      <a:lvl3pPr marL="567001" marR="0" lvl="2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E48312"/>
        </a:buClr>
        <a:buSzPct val="100000"/>
        <a:buFont typeface="Calibri" pitchFamily="34"/>
        <a:buChar char="◦"/>
        <a:tabLst/>
        <a:defRPr lang="pl-PL" sz="14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Mangal" pitchFamily="2"/>
        </a:defRPr>
      </a:lvl3pPr>
      <a:lvl4pPr marL="749881" marR="0" lvl="3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E48312"/>
        </a:buClr>
        <a:buSzPct val="100000"/>
        <a:buFont typeface="Calibri" pitchFamily="34"/>
        <a:buChar char="◦"/>
        <a:tabLst/>
        <a:defRPr lang="pl-PL" sz="14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Mangal" pitchFamily="2"/>
        </a:defRPr>
      </a:lvl4pPr>
      <a:lvl5pPr marL="932761" marR="0" lvl="4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E48312"/>
        </a:buClr>
        <a:buSzPct val="100000"/>
        <a:buFont typeface="Calibri" pitchFamily="34"/>
        <a:buChar char="◦"/>
        <a:tabLst/>
        <a:defRPr lang="pl-PL" sz="14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Mangal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LogistykaZSChocianow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schocianow.p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3147474" y="1882082"/>
            <a:ext cx="5782683" cy="2150641"/>
          </a:xfrm>
        </p:spPr>
        <p:txBody>
          <a:bodyPr anchor="ctr"/>
          <a:lstStyle/>
          <a:p>
            <a:pPr lvl="0"/>
            <a:r>
              <a:rPr lang="pl-PL" sz="3600" b="1">
                <a:solidFill>
                  <a:srgbClr val="080808"/>
                </a:solidFill>
              </a:rPr>
              <a:t>TECHNIKUM LOGISTYCZNE</a:t>
            </a:r>
            <a:br>
              <a:rPr lang="pl-PL" sz="3600" b="1">
                <a:solidFill>
                  <a:srgbClr val="080808"/>
                </a:solidFill>
              </a:rPr>
            </a:br>
            <a:r>
              <a:rPr lang="pl-PL" sz="3600" b="1">
                <a:solidFill>
                  <a:srgbClr val="080808"/>
                </a:solidFill>
              </a:rPr>
              <a:t>w Zespole Szkół w Chocianowie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9287999" y="6479282"/>
            <a:ext cx="3312715" cy="302401"/>
          </a:xfrm>
        </p:spPr>
        <p:txBody>
          <a:bodyPr/>
          <a:lstStyle/>
          <a:p>
            <a:pPr lvl="0">
              <a:lnSpc>
                <a:spcPct val="70000"/>
              </a:lnSpc>
            </a:pPr>
            <a:r>
              <a:rPr lang="pl-PL" sz="1700"/>
              <a:t>JULIA CEGIELNIK 4TL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sz="4000"/>
              <a:t>Wycieczki zawodoznawcze z projektów oraz wyjazdy z ERASMUS +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097280" y="1845716"/>
            <a:ext cx="10058400" cy="4023360"/>
          </a:xfrm>
        </p:spPr>
        <p:txBody>
          <a:bodyPr tIns="45720" bIns="45720" anchorCtr="1"/>
          <a:lstStyle/>
          <a:p>
            <a:pPr lvl="1" algn="ctr"/>
            <a:r>
              <a:rPr lang="pl-PL" b="1"/>
              <a:t>WYJAZD DO HISZPANII- SEWILLA 2020</a:t>
            </a:r>
          </a:p>
        </p:txBody>
      </p:sp>
      <p:pic>
        <p:nvPicPr>
          <p:cNvPr id="4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51" y="2320198"/>
            <a:ext cx="5584451" cy="293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3" y="2320198"/>
            <a:ext cx="5584451" cy="29372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iagram 8"/>
          <p:cNvSpPr/>
          <p:nvPr/>
        </p:nvSpPr>
        <p:spPr>
          <a:xfrm>
            <a:off x="764639" y="5381280"/>
            <a:ext cx="9710278" cy="8798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710108"/>
              <a:gd name="f7" fmla="val 879840"/>
              <a:gd name="f8" fmla="val 146643"/>
              <a:gd name="f9" fmla="val 65654"/>
              <a:gd name="f10" fmla="val 9563465"/>
              <a:gd name="f11" fmla="val 9644454"/>
              <a:gd name="f12" fmla="val 733197"/>
              <a:gd name="f13" fmla="val 814186"/>
              <a:gd name="f14" fmla="+- 0 0 0"/>
              <a:gd name="f15" fmla="*/ f3 1 9710108"/>
              <a:gd name="f16" fmla="*/ f4 1 879840"/>
              <a:gd name="f17" fmla="+- f7 0 f5"/>
              <a:gd name="f18" fmla="+- f6 0 f5"/>
              <a:gd name="f19" fmla="*/ f14 f0 1"/>
              <a:gd name="f20" fmla="*/ f18 1 9710108"/>
              <a:gd name="f21" fmla="*/ f17 1 879840"/>
              <a:gd name="f22" fmla="*/ 0 f18 1"/>
              <a:gd name="f23" fmla="*/ 146643 f17 1"/>
              <a:gd name="f24" fmla="*/ 146643 f18 1"/>
              <a:gd name="f25" fmla="*/ 0 f17 1"/>
              <a:gd name="f26" fmla="*/ 9563465 f18 1"/>
              <a:gd name="f27" fmla="*/ 9710108 f18 1"/>
              <a:gd name="f28" fmla="*/ 733197 f17 1"/>
              <a:gd name="f29" fmla="*/ 879840 f17 1"/>
              <a:gd name="f30" fmla="*/ f19 1 f2"/>
              <a:gd name="f31" fmla="*/ f22 1 9710108"/>
              <a:gd name="f32" fmla="*/ f23 1 879840"/>
              <a:gd name="f33" fmla="*/ f24 1 9710108"/>
              <a:gd name="f34" fmla="*/ f25 1 879840"/>
              <a:gd name="f35" fmla="*/ f26 1 9710108"/>
              <a:gd name="f36" fmla="*/ f27 1 9710108"/>
              <a:gd name="f37" fmla="*/ f28 1 879840"/>
              <a:gd name="f38" fmla="*/ f29 1 87984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9710108" h="87984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4472C4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104040" tIns="104040" rIns="104040" bIns="104040" anchor="ctr" anchorCtr="1" compatLnSpc="0"/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0" i="0" u="none" strike="noStrike" kern="1200" cap="none" spc="0" baseline="0">
                <a:solidFill>
                  <a:srgbClr val="FFFFFF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Grupa z technikum logistycznego odbyła staż zawodowy w Hiszpanii. Mieliśmy szansę doszkolić swój zawód, język angielski oraz mieliśmy przyjemność uczestniczyć w kursie języka hiszpańskiego.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endParaRPr lang="pl-PL"/>
          </a:p>
        </p:txBody>
      </p:sp>
      <p:pic>
        <p:nvPicPr>
          <p:cNvPr id="3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6113285" cy="3312715"/>
          </a:xfrm>
        </p:spPr>
      </p:pic>
      <p:pic>
        <p:nvPicPr>
          <p:cNvPr id="4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3" y="0"/>
            <a:ext cx="6113285" cy="3370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7876" y="3312715"/>
            <a:ext cx="6134764" cy="3545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Wycieczki zawodoznawcze z projektów oraz wyjazd z ERASMUS +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097280" y="1845716"/>
            <a:ext cx="10058400" cy="4023360"/>
          </a:xfrm>
        </p:spPr>
        <p:txBody>
          <a:bodyPr tIns="45720" bIns="45720"/>
          <a:lstStyle/>
          <a:p>
            <a:pPr lvl="0" algn="ctr" hangingPunct="1">
              <a:spcBef>
                <a:spcPts val="1200"/>
              </a:spcBef>
              <a:spcAft>
                <a:spcPts val="200"/>
              </a:spcAft>
            </a:pPr>
            <a:r>
              <a:rPr lang="pl-PL" sz="2000" b="1">
                <a:latin typeface="Calibri" pitchFamily="18"/>
              </a:rPr>
              <a:t>WYJAZD DO ŚWINOUJŚCIA 2020</a:t>
            </a:r>
          </a:p>
          <a:p>
            <a:pPr lvl="0" hangingPunct="1">
              <a:spcBef>
                <a:spcPts val="1200"/>
              </a:spcBef>
              <a:spcAft>
                <a:spcPts val="200"/>
              </a:spcAft>
            </a:pPr>
            <a:endParaRPr lang="pl-PL" sz="2000" b="1">
              <a:latin typeface="Calibri" pitchFamily="18"/>
            </a:endParaRPr>
          </a:p>
        </p:txBody>
      </p:sp>
      <p:sp>
        <p:nvSpPr>
          <p:cNvPr id="4" name="Diagram 8"/>
          <p:cNvSpPr/>
          <p:nvPr/>
        </p:nvSpPr>
        <p:spPr>
          <a:xfrm>
            <a:off x="2673842" y="5752380"/>
            <a:ext cx="6844320" cy="4622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44144"/>
              <a:gd name="f7" fmla="val 383760"/>
              <a:gd name="f8" fmla="val 63961"/>
              <a:gd name="f9" fmla="val 28636"/>
              <a:gd name="f10" fmla="val 6780183"/>
              <a:gd name="f11" fmla="val 6815508"/>
              <a:gd name="f12" fmla="val 319799"/>
              <a:gd name="f13" fmla="val 355124"/>
              <a:gd name="f14" fmla="+- 0 0 0"/>
              <a:gd name="f15" fmla="*/ f3 1 6844144"/>
              <a:gd name="f16" fmla="*/ f4 1 383760"/>
              <a:gd name="f17" fmla="+- f7 0 f5"/>
              <a:gd name="f18" fmla="+- f6 0 f5"/>
              <a:gd name="f19" fmla="*/ f14 f0 1"/>
              <a:gd name="f20" fmla="*/ f18 1 6844144"/>
              <a:gd name="f21" fmla="*/ f17 1 383760"/>
              <a:gd name="f22" fmla="*/ 0 f18 1"/>
              <a:gd name="f23" fmla="*/ 63961 f17 1"/>
              <a:gd name="f24" fmla="*/ 63961 f18 1"/>
              <a:gd name="f25" fmla="*/ 0 f17 1"/>
              <a:gd name="f26" fmla="*/ 6780183 f18 1"/>
              <a:gd name="f27" fmla="*/ 6844144 f18 1"/>
              <a:gd name="f28" fmla="*/ 319799 f17 1"/>
              <a:gd name="f29" fmla="*/ 383760 f17 1"/>
              <a:gd name="f30" fmla="*/ f19 1 f2"/>
              <a:gd name="f31" fmla="*/ f22 1 6844144"/>
              <a:gd name="f32" fmla="*/ f23 1 383760"/>
              <a:gd name="f33" fmla="*/ f24 1 6844144"/>
              <a:gd name="f34" fmla="*/ f25 1 383760"/>
              <a:gd name="f35" fmla="*/ f26 1 6844144"/>
              <a:gd name="f36" fmla="*/ f27 1 6844144"/>
              <a:gd name="f37" fmla="*/ f28 1 383760"/>
              <a:gd name="f38" fmla="*/ f29 1 38376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6844144" h="38376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4472C4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79561" tIns="79561" rIns="79561" bIns="79561" anchor="ctr" anchorCtr="1" compatLnSpc="0"/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0" i="0" u="none" strike="noStrike" kern="1200" cap="none" spc="0" baseline="0">
                <a:solidFill>
                  <a:srgbClr val="FFFFFF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W Świnoujściu uczestniczyliśmy w specjalistycznych zajęciach z zakresu logistyki morskiej.</a:t>
            </a:r>
          </a:p>
        </p:txBody>
      </p:sp>
      <p:pic>
        <p:nvPicPr>
          <p:cNvPr id="5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82" y="2379753"/>
            <a:ext cx="5271479" cy="330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759" y="2379753"/>
            <a:ext cx="5271479" cy="330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966920" cy="3429000"/>
          </a:xfrm>
        </p:spPr>
      </p:pic>
      <p:pic>
        <p:nvPicPr>
          <p:cNvPr id="3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96692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Brak opisu.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966920" y="0"/>
            <a:ext cx="7246757" cy="6844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pl-PL" b="1"/>
              <a:t>Wycieczki zawodoznawcze AMAZON w Poznaniu</a:t>
            </a:r>
          </a:p>
        </p:txBody>
      </p:sp>
      <p:pic>
        <p:nvPicPr>
          <p:cNvPr id="3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117" y="1995120"/>
            <a:ext cx="5455191" cy="3664439"/>
          </a:xfrm>
        </p:spPr>
      </p:pic>
      <p:pic>
        <p:nvPicPr>
          <p:cNvPr id="4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318" y="1995120"/>
            <a:ext cx="6514560" cy="3664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pl-PL" b="1"/>
              <a:t>SWISS KRONO w Żarach- producent paneli podłogowych</a:t>
            </a:r>
          </a:p>
        </p:txBody>
      </p:sp>
      <p:pic>
        <p:nvPicPr>
          <p:cNvPr id="3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4034" y="1956962"/>
            <a:ext cx="5361840" cy="4022637"/>
          </a:xfrm>
        </p:spPr>
      </p:pic>
      <p:pic>
        <p:nvPicPr>
          <p:cNvPr id="4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280" y="1956962"/>
            <a:ext cx="4599715" cy="4031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pl-PL" b="1"/>
              <a:t>CCC oraz Volkswagen w Polkowicach</a:t>
            </a:r>
          </a:p>
        </p:txBody>
      </p:sp>
      <p:pic>
        <p:nvPicPr>
          <p:cNvPr id="3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4440" y="1950122"/>
            <a:ext cx="5363641" cy="4022637"/>
          </a:xfrm>
        </p:spPr>
      </p:pic>
      <p:pic>
        <p:nvPicPr>
          <p:cNvPr id="4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440" y="1950122"/>
            <a:ext cx="5421596" cy="406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3"/>
          <p:cNvSpPr/>
          <p:nvPr/>
        </p:nvSpPr>
        <p:spPr>
          <a:xfrm>
            <a:off x="1066803" y="1087559"/>
            <a:ext cx="10058400" cy="40154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058399"/>
              <a:gd name="f7" fmla="val 4015440"/>
              <a:gd name="f8" fmla="val 669253"/>
              <a:gd name="f9" fmla="val 299635"/>
              <a:gd name="f10" fmla="val 9389146"/>
              <a:gd name="f11" fmla="val 9758764"/>
              <a:gd name="f12" fmla="val 3346187"/>
              <a:gd name="f13" fmla="val 3715805"/>
              <a:gd name="f14" fmla="+- 0 0 0"/>
              <a:gd name="f15" fmla="*/ f3 1 10058399"/>
              <a:gd name="f16" fmla="*/ f4 1 4015440"/>
              <a:gd name="f17" fmla="+- f7 0 f5"/>
              <a:gd name="f18" fmla="+- f6 0 f5"/>
              <a:gd name="f19" fmla="*/ f14 f0 1"/>
              <a:gd name="f20" fmla="*/ f18 1 10058399"/>
              <a:gd name="f21" fmla="*/ f17 1 4015440"/>
              <a:gd name="f22" fmla="*/ 0 f18 1"/>
              <a:gd name="f23" fmla="*/ 669253 f17 1"/>
              <a:gd name="f24" fmla="*/ 669253 f18 1"/>
              <a:gd name="f25" fmla="*/ 0 f17 1"/>
              <a:gd name="f26" fmla="*/ 9389146 f18 1"/>
              <a:gd name="f27" fmla="*/ 10058399 f18 1"/>
              <a:gd name="f28" fmla="*/ 3346187 f17 1"/>
              <a:gd name="f29" fmla="*/ 4015440 f17 1"/>
              <a:gd name="f30" fmla="*/ f19 1 f2"/>
              <a:gd name="f31" fmla="*/ f22 1 10058399"/>
              <a:gd name="f32" fmla="*/ f23 1 4015440"/>
              <a:gd name="f33" fmla="*/ f24 1 10058399"/>
              <a:gd name="f34" fmla="*/ f25 1 4015440"/>
              <a:gd name="f35" fmla="*/ f26 1 10058399"/>
              <a:gd name="f36" fmla="*/ f27 1 10058399"/>
              <a:gd name="f37" fmla="*/ f28 1 4015440"/>
              <a:gd name="f38" fmla="*/ f29 1 401544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10058399" h="401544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ED7D31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344518" tIns="344518" rIns="344518" bIns="344518" anchor="ctr" anchorCtr="0" compatLnSpc="0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3900" b="0" i="0" u="none" strike="noStrike" kern="1200" cap="none" spc="0" baseline="0">
                <a:solidFill>
                  <a:srgbClr val="FFFFFF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Wszystkie wycieczki zawodoznawcze służą doskonaleniu umiejętności, zdobywaniu nowej wiedzy oraz zapoznaniu się z przyszłym środowiskiem naszej pracy. Dzięki takim wyjazdom uczymy się w praktyczny sposób naszego zawodu.</a:t>
            </a:r>
          </a:p>
        </p:txBody>
      </p:sp>
      <p:sp>
        <p:nvSpPr>
          <p:cNvPr id="3" name="pole tekstowe 4"/>
          <p:cNvSpPr txBox="1"/>
          <p:nvPr/>
        </p:nvSpPr>
        <p:spPr>
          <a:xfrm>
            <a:off x="5667487" y="5886824"/>
            <a:ext cx="8368195" cy="6559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FF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*Większość wyjazdów i wycieczek, odbywają są całkowicie za darmo.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097280" y="203399"/>
            <a:ext cx="10058400" cy="1450796"/>
          </a:xfrm>
        </p:spPr>
        <p:txBody>
          <a:bodyPr anchorCtr="1"/>
          <a:lstStyle/>
          <a:p>
            <a:pPr lvl="0" algn="ctr"/>
            <a:r>
              <a:rPr lang="pl-PL">
                <a:effectLst>
                  <a:outerShdw dist="17962" dir="2700000">
                    <a:srgbClr val="000000"/>
                  </a:outerShdw>
                </a:effectLst>
              </a:rPr>
              <a:t>CIEKAWOSTKI LOGISTYCZNE</a:t>
            </a:r>
            <a:r>
              <a:rPr lang="pl-PL"/>
              <a:t>:</a:t>
            </a:r>
          </a:p>
        </p:txBody>
      </p:sp>
      <p:grpSp>
        <p:nvGrpSpPr>
          <p:cNvPr id="3" name="Symbol zastępczy zawartości 3"/>
          <p:cNvGrpSpPr/>
          <p:nvPr/>
        </p:nvGrpSpPr>
        <p:grpSpPr>
          <a:xfrm>
            <a:off x="367268" y="1920011"/>
            <a:ext cx="11200330" cy="4106067"/>
            <a:chOff x="367268" y="1920011"/>
            <a:chExt cx="11200330" cy="4106067"/>
          </a:xfrm>
        </p:grpSpPr>
        <p:sp>
          <p:nvSpPr>
            <p:cNvPr id="4" name="Dowolny kształt: kształt 3"/>
            <p:cNvSpPr/>
            <p:nvPr/>
          </p:nvSpPr>
          <p:spPr>
            <a:xfrm>
              <a:off x="367268" y="1920011"/>
              <a:ext cx="5600160" cy="13010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14410"/>
                <a:gd name="f7" fmla="val 1473613"/>
                <a:gd name="f8" fmla="val 4877604"/>
                <a:gd name="f9" fmla="val 736807"/>
                <a:gd name="f10" fmla="+- 0 0 0"/>
                <a:gd name="f11" fmla="*/ f3 1 5614410"/>
                <a:gd name="f12" fmla="*/ f4 1 1473613"/>
                <a:gd name="f13" fmla="+- f7 0 f5"/>
                <a:gd name="f14" fmla="+- f6 0 f5"/>
                <a:gd name="f15" fmla="*/ f10 f0 1"/>
                <a:gd name="f16" fmla="*/ f14 1 5614410"/>
                <a:gd name="f17" fmla="*/ f13 1 1473613"/>
                <a:gd name="f18" fmla="*/ 0 f14 1"/>
                <a:gd name="f19" fmla="*/ 0 f13 1"/>
                <a:gd name="f20" fmla="*/ 4877604 f14 1"/>
                <a:gd name="f21" fmla="*/ 5614410 f14 1"/>
                <a:gd name="f22" fmla="*/ 736807 f13 1"/>
                <a:gd name="f23" fmla="*/ 1473613 f13 1"/>
                <a:gd name="f24" fmla="*/ 736807 f14 1"/>
                <a:gd name="f25" fmla="*/ f15 1 f2"/>
                <a:gd name="f26" fmla="*/ f18 1 5614410"/>
                <a:gd name="f27" fmla="*/ f19 1 1473613"/>
                <a:gd name="f28" fmla="*/ f20 1 5614410"/>
                <a:gd name="f29" fmla="*/ f21 1 5614410"/>
                <a:gd name="f30" fmla="*/ f22 1 1473613"/>
                <a:gd name="f31" fmla="*/ f23 1 1473613"/>
                <a:gd name="f32" fmla="*/ f24 1 5614410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5614410" h="1473613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ED7D31"/>
            </a:solidFill>
            <a:ln w="12600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752039" tIns="7562" rIns="736924" bIns="7562" anchor="ctr" anchorCtr="1" compatLnSpc="0"/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Źródłem terminu logistyka jest greckie słowo „logistikos”, oznacza ono człowieka, który myśli wedle reguł logiki, matematyki </a:t>
              </a:r>
              <a:br>
                <a:rPr lang="pl-PL" sz="1200" b="0" i="0" u="none" strike="noStrike" kern="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</a:br>
              <a:r>
                <a:rPr lang="pl-PL" sz="1200" b="0" i="0" u="none" strike="noStrike" kern="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oraz filozofii. Podobne znaczenie ma łacińskie słowo „logisticus” oznaczające racjonalny bądź zdolny do racjonalnego myślenia</a:t>
              </a:r>
            </a:p>
          </p:txBody>
        </p:sp>
        <p:sp>
          <p:nvSpPr>
            <p:cNvPr id="5" name="Dowolny kształt: kształt 4"/>
            <p:cNvSpPr/>
            <p:nvPr/>
          </p:nvSpPr>
          <p:spPr>
            <a:xfrm>
              <a:off x="5967438" y="3322518"/>
              <a:ext cx="5600160" cy="13010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23895"/>
                <a:gd name="f7" fmla="val 1586524"/>
                <a:gd name="f8" fmla="val 4730633"/>
                <a:gd name="f9" fmla="val 793262"/>
                <a:gd name="f10" fmla="+- 0 0 0"/>
                <a:gd name="f11" fmla="*/ f3 1 5523895"/>
                <a:gd name="f12" fmla="*/ f4 1 1586524"/>
                <a:gd name="f13" fmla="+- f7 0 f5"/>
                <a:gd name="f14" fmla="+- f6 0 f5"/>
                <a:gd name="f15" fmla="*/ f10 f0 1"/>
                <a:gd name="f16" fmla="*/ f14 1 5523895"/>
                <a:gd name="f17" fmla="*/ f13 1 1586524"/>
                <a:gd name="f18" fmla="*/ 0 f14 1"/>
                <a:gd name="f19" fmla="*/ 0 f13 1"/>
                <a:gd name="f20" fmla="*/ 4730633 f14 1"/>
                <a:gd name="f21" fmla="*/ 5523895 f14 1"/>
                <a:gd name="f22" fmla="*/ 793262 f13 1"/>
                <a:gd name="f23" fmla="*/ 1586524 f13 1"/>
                <a:gd name="f24" fmla="*/ 793262 f14 1"/>
                <a:gd name="f25" fmla="*/ f15 1 f2"/>
                <a:gd name="f26" fmla="*/ f18 1 5523895"/>
                <a:gd name="f27" fmla="*/ f19 1 1586524"/>
                <a:gd name="f28" fmla="*/ f20 1 5523895"/>
                <a:gd name="f29" fmla="*/ f21 1 5523895"/>
                <a:gd name="f30" fmla="*/ f22 1 1586524"/>
                <a:gd name="f31" fmla="*/ f23 1 1586524"/>
                <a:gd name="f32" fmla="*/ f24 1 5523895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5523895" h="1586524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ED7D31"/>
            </a:solidFill>
            <a:ln w="12600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08558" tIns="7562" rIns="793443" bIns="7562" anchor="ctr" anchorCtr="1" compatLnSpc="0"/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Transport morski jest na tyle tani, że Szkocji opłaca się wysłać statkiem ryby do Chin, żeby je tam odfiletowywali i odesłali </a:t>
              </a:r>
              <a:b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</a:br>
              <a:r>
                <a:rPr lang="pl-PL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z powrotem niż robić to samemu. Dodatkowo transport wodny jest bardziej ekologiczny niż inne. Stosunek ilości towarów do wpływu na środowisko jest najmniejszy ze wszystkich środków transportowych</a:t>
              </a:r>
              <a:r>
                <a:rPr lang="pl-PL" sz="6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.</a:t>
              </a:r>
            </a:p>
          </p:txBody>
        </p:sp>
        <p:sp>
          <p:nvSpPr>
            <p:cNvPr id="6" name="Dowolny kształt: kształt 5"/>
            <p:cNvSpPr/>
            <p:nvPr/>
          </p:nvSpPr>
          <p:spPr>
            <a:xfrm>
              <a:off x="367268" y="4725024"/>
              <a:ext cx="5600160" cy="13010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99945"/>
                <a:gd name="f7" fmla="val 1362525"/>
                <a:gd name="f8" fmla="val 4718683"/>
                <a:gd name="f9" fmla="val 681263"/>
                <a:gd name="f10" fmla="+- 0 0 0"/>
                <a:gd name="f11" fmla="*/ f3 1 5399945"/>
                <a:gd name="f12" fmla="*/ f4 1 1362525"/>
                <a:gd name="f13" fmla="+- f7 0 f5"/>
                <a:gd name="f14" fmla="+- f6 0 f5"/>
                <a:gd name="f15" fmla="*/ f10 f0 1"/>
                <a:gd name="f16" fmla="*/ f14 1 5399945"/>
                <a:gd name="f17" fmla="*/ f13 1 1362525"/>
                <a:gd name="f18" fmla="*/ 0 f14 1"/>
                <a:gd name="f19" fmla="*/ 0 f13 1"/>
                <a:gd name="f20" fmla="*/ 4718683 f14 1"/>
                <a:gd name="f21" fmla="*/ 5399945 f14 1"/>
                <a:gd name="f22" fmla="*/ 681263 f13 1"/>
                <a:gd name="f23" fmla="*/ 1362525 f13 1"/>
                <a:gd name="f24" fmla="*/ 681263 f14 1"/>
                <a:gd name="f25" fmla="*/ f15 1 f2"/>
                <a:gd name="f26" fmla="*/ f18 1 5399945"/>
                <a:gd name="f27" fmla="*/ f19 1 1362525"/>
                <a:gd name="f28" fmla="*/ f20 1 5399945"/>
                <a:gd name="f29" fmla="*/ f21 1 5399945"/>
                <a:gd name="f30" fmla="*/ f22 1 1362525"/>
                <a:gd name="f31" fmla="*/ f23 1 1362525"/>
                <a:gd name="f32" fmla="*/ f24 1 5399945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5399945" h="1362525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ED7D31"/>
            </a:solidFill>
            <a:ln w="12600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97678" tIns="8284" rIns="681118" bIns="8284" anchor="ctr" anchorCtr="1" compatLnSpc="0"/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3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Największy kontenerowiec bez problemu mógłby przetransportować wieżę Eiffela. </a:t>
              </a:r>
              <a:r>
                <a:rPr lang="pl-PL" sz="1300" b="1" i="0" u="none" strike="noStrike" kern="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HMM Algeciras</a:t>
              </a:r>
              <a:r>
                <a:rPr lang="pl-PL" sz="1300" b="0" i="0" u="none" strike="noStrike" kern="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 </a:t>
              </a:r>
              <a:r>
                <a:rPr lang="pl-PL" sz="13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bo to on jest największym statkiem ma pojemność 23 964 TEU. Może pomieścić </a:t>
              </a:r>
              <a:r>
                <a:rPr lang="pl-PL" sz="1300" b="1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23,900 kontenerów  </a:t>
              </a:r>
              <a:r>
                <a:rPr lang="pl-PL" sz="13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20 stopowych poukładanych </a:t>
              </a:r>
              <a:br>
                <a:rPr lang="pl-PL" sz="13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</a:br>
              <a:r>
                <a:rPr lang="pl-PL" sz="13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w 23 rzędach. </a:t>
              </a:r>
              <a:endParaRPr lang="pl-PL" sz="1300" b="1" i="0" u="none" strike="noStrike" kern="1200" cap="none" spc="0" baseline="0">
                <a:solidFill>
                  <a:srgbClr val="FFFFFF"/>
                </a:solidFill>
                <a:uFillTx/>
                <a:latin typeface="Calibri" pitchFamily="18"/>
                <a:ea typeface="Microsoft YaHei" pitchFamily="2"/>
                <a:cs typeface="Mangal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066803" y="384212"/>
            <a:ext cx="10058400" cy="1450796"/>
          </a:xfrm>
        </p:spPr>
        <p:txBody>
          <a:bodyPr anchorCtr="1"/>
          <a:lstStyle/>
          <a:p>
            <a:pPr lvl="0" algn="ctr"/>
            <a:r>
              <a:rPr lang="pl-PL" sz="4000"/>
              <a:t>Wszystkie aktualności dotyczące technikum Logistycznego można znaleźć na stronie szkoły </a:t>
            </a:r>
            <a:br>
              <a:rPr lang="pl-PL" sz="4000"/>
            </a:br>
            <a:r>
              <a:rPr lang="pl-PL" sz="4000"/>
              <a:t>i naszym Facebooku</a:t>
            </a:r>
          </a:p>
        </p:txBody>
      </p:sp>
      <p:sp>
        <p:nvSpPr>
          <p:cNvPr id="3" name="pole tekstowe 13"/>
          <p:cNvSpPr txBox="1"/>
          <p:nvPr/>
        </p:nvSpPr>
        <p:spPr>
          <a:xfrm>
            <a:off x="3840772" y="3664064"/>
            <a:ext cx="4510451" cy="1328019"/>
          </a:xfrm>
          <a:prstGeom prst="rect">
            <a:avLst/>
          </a:prstGeom>
          <a:solidFill>
            <a:srgbClr val="ED7D31"/>
          </a:solidFill>
          <a:ln w="12701">
            <a:solidFill>
              <a:srgbClr val="AE5A21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Facebook: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hlinkClick r:id="rId3"/>
              </a:rPr>
              <a:t>//www.facebook.com/LogistykaZSChocianow</a:t>
            </a: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pole tekstowe 14"/>
          <p:cNvSpPr txBox="1"/>
          <p:nvPr/>
        </p:nvSpPr>
        <p:spPr>
          <a:xfrm>
            <a:off x="3840772" y="2274533"/>
            <a:ext cx="4510442" cy="919401"/>
          </a:xfrm>
          <a:prstGeom prst="rect">
            <a:avLst/>
          </a:prstGeom>
          <a:solidFill>
            <a:srgbClr val="ED7D31"/>
          </a:solidFill>
          <a:ln w="12701">
            <a:solidFill>
              <a:srgbClr val="AE5A21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Strona Szkoły: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hlinkClick r:id="rId4"/>
              </a:rPr>
              <a:t>http://zschocianow.pl/</a:t>
            </a: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ymbol zastępczy zawartości 5"/>
          <p:cNvGrpSpPr/>
          <p:nvPr/>
        </p:nvGrpSpPr>
        <p:grpSpPr>
          <a:xfrm>
            <a:off x="491041" y="1858682"/>
            <a:ext cx="6168185" cy="4236332"/>
            <a:chOff x="491041" y="1858682"/>
            <a:chExt cx="6168185" cy="4236332"/>
          </a:xfrm>
        </p:grpSpPr>
        <p:sp>
          <p:nvSpPr>
            <p:cNvPr id="3" name="Dowolny kształt: kształt 2"/>
            <p:cNvSpPr/>
            <p:nvPr/>
          </p:nvSpPr>
          <p:spPr>
            <a:xfrm>
              <a:off x="491041" y="1858682"/>
              <a:ext cx="6168185" cy="20074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58399"/>
                <a:gd name="f7" fmla="val 1570140"/>
                <a:gd name="f8" fmla="val 261695"/>
                <a:gd name="f9" fmla="val 117165"/>
                <a:gd name="f10" fmla="val 9796704"/>
                <a:gd name="f11" fmla="val 9941234"/>
                <a:gd name="f12" fmla="val 1308445"/>
                <a:gd name="f13" fmla="val 1452975"/>
                <a:gd name="f14" fmla="+- 0 0 0"/>
                <a:gd name="f15" fmla="*/ f3 1 10058399"/>
                <a:gd name="f16" fmla="*/ f4 1 1570140"/>
                <a:gd name="f17" fmla="+- f7 0 f5"/>
                <a:gd name="f18" fmla="+- f6 0 f5"/>
                <a:gd name="f19" fmla="*/ f14 f0 1"/>
                <a:gd name="f20" fmla="*/ f18 1 10058399"/>
                <a:gd name="f21" fmla="*/ f17 1 1570140"/>
                <a:gd name="f22" fmla="*/ 0 f18 1"/>
                <a:gd name="f23" fmla="*/ 261695 f17 1"/>
                <a:gd name="f24" fmla="*/ 261695 f18 1"/>
                <a:gd name="f25" fmla="*/ 0 f17 1"/>
                <a:gd name="f26" fmla="*/ 9796704 f18 1"/>
                <a:gd name="f27" fmla="*/ 10058399 f18 1"/>
                <a:gd name="f28" fmla="*/ 1308445 f17 1"/>
                <a:gd name="f29" fmla="*/ 1570140 f17 1"/>
                <a:gd name="f30" fmla="*/ f19 1 f2"/>
                <a:gd name="f31" fmla="*/ f22 1 10058399"/>
                <a:gd name="f32" fmla="*/ f23 1 1570140"/>
                <a:gd name="f33" fmla="*/ f24 1 10058399"/>
                <a:gd name="f34" fmla="*/ f25 1 1570140"/>
                <a:gd name="f35" fmla="*/ f26 1 10058399"/>
                <a:gd name="f36" fmla="*/ f27 1 10058399"/>
                <a:gd name="f37" fmla="*/ f28 1 1570140"/>
                <a:gd name="f38" fmla="*/ f29 1 157014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058399" h="157014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E48312"/>
            </a:solidFill>
            <a:ln w="15837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60559" tIns="160559" rIns="160559" bIns="160559" anchor="ctr" anchorCtr="1" compatLnSpc="0"/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200" b="0" i="0" u="none" strike="noStrike" kern="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Logistyka j</a:t>
              </a:r>
              <a:r>
                <a:rPr lang="pl-PL" sz="22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est to proces planowania i zarządzania działaniami dotyczącymi składowania czy przemieszczenia towarów materialnych lub niematerialnych. Logistyka jest niezwykle potrzebna we właściwym i  efektownym zarządzaniu firmą.</a:t>
              </a:r>
            </a:p>
          </p:txBody>
        </p:sp>
        <p:sp>
          <p:nvSpPr>
            <p:cNvPr id="4" name="Dowolny kształt: kształt 3"/>
            <p:cNvSpPr/>
            <p:nvPr/>
          </p:nvSpPr>
          <p:spPr>
            <a:xfrm>
              <a:off x="491041" y="4087550"/>
              <a:ext cx="6168185" cy="20074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58399"/>
                <a:gd name="f7" fmla="val 1570140"/>
                <a:gd name="f8" fmla="val 261695"/>
                <a:gd name="f9" fmla="val 117165"/>
                <a:gd name="f10" fmla="val 9796704"/>
                <a:gd name="f11" fmla="val 9941234"/>
                <a:gd name="f12" fmla="val 1308445"/>
                <a:gd name="f13" fmla="val 1452975"/>
                <a:gd name="f14" fmla="+- 0 0 0"/>
                <a:gd name="f15" fmla="*/ f3 1 10058399"/>
                <a:gd name="f16" fmla="*/ f4 1 1570140"/>
                <a:gd name="f17" fmla="+- f7 0 f5"/>
                <a:gd name="f18" fmla="+- f6 0 f5"/>
                <a:gd name="f19" fmla="*/ f14 f0 1"/>
                <a:gd name="f20" fmla="*/ f18 1 10058399"/>
                <a:gd name="f21" fmla="*/ f17 1 1570140"/>
                <a:gd name="f22" fmla="*/ 0 f18 1"/>
                <a:gd name="f23" fmla="*/ 261695 f17 1"/>
                <a:gd name="f24" fmla="*/ 261695 f18 1"/>
                <a:gd name="f25" fmla="*/ 0 f17 1"/>
                <a:gd name="f26" fmla="*/ 9796704 f18 1"/>
                <a:gd name="f27" fmla="*/ 10058399 f18 1"/>
                <a:gd name="f28" fmla="*/ 1308445 f17 1"/>
                <a:gd name="f29" fmla="*/ 1570140 f17 1"/>
                <a:gd name="f30" fmla="*/ f19 1 f2"/>
                <a:gd name="f31" fmla="*/ f22 1 10058399"/>
                <a:gd name="f32" fmla="*/ f23 1 1570140"/>
                <a:gd name="f33" fmla="*/ f24 1 10058399"/>
                <a:gd name="f34" fmla="*/ f25 1 1570140"/>
                <a:gd name="f35" fmla="*/ f26 1 10058399"/>
                <a:gd name="f36" fmla="*/ f27 1 10058399"/>
                <a:gd name="f37" fmla="*/ f28 1 1570140"/>
                <a:gd name="f38" fmla="*/ f29 1 157014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058399" h="157014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E48312"/>
            </a:solidFill>
            <a:ln w="15837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60559" tIns="160559" rIns="160559" bIns="160559" anchor="ctr" anchorCtr="1" compatLnSpc="0"/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2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Logistyka jako koncepcja zarządzania przepływem dóbr, oparta jest na spójnym ujęciu różnych procesów takich jak : planowanie, realizowanie, </a:t>
              </a:r>
              <a:r>
                <a:rPr lang="pl-PL" sz="2200" b="0" i="0" u="none" strike="noStrike" kern="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/>
              </a:r>
              <a:br>
                <a:rPr lang="pl-PL" sz="2200" b="0" i="0" u="none" strike="noStrike" kern="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</a:br>
              <a:r>
                <a:rPr lang="pl-PL" sz="22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a także kontrolowanie przepływu określonego towaru. </a:t>
              </a:r>
            </a:p>
          </p:txBody>
        </p:sp>
      </p:grpSp>
      <p:sp>
        <p:nvSpPr>
          <p:cNvPr id="5" name="Tytuł 4"/>
          <p:cNvSpPr txBox="1">
            <a:spLocks noGrp="1"/>
          </p:cNvSpPr>
          <p:nvPr>
            <p:ph type="title"/>
          </p:nvPr>
        </p:nvSpPr>
        <p:spPr>
          <a:xfrm>
            <a:off x="883081" y="186482"/>
            <a:ext cx="10058400" cy="1450796"/>
          </a:xfrm>
        </p:spPr>
        <p:txBody>
          <a:bodyPr anchorCtr="1"/>
          <a:lstStyle/>
          <a:p>
            <a:pPr lvl="0" algn="ctr"/>
            <a:r>
              <a:rPr lang="pl-PL"/>
              <a:t>Czym jest logistyka?</a:t>
            </a:r>
          </a:p>
        </p:txBody>
      </p:sp>
      <p:pic>
        <p:nvPicPr>
          <p:cNvPr id="6" name="Obraz 5" descr="Obraz zawierający stół, wewnątrz, osoba, kobieta&#10;&#10;Opis wygenerowany automatycznie"/>
          <p:cNvPicPr>
            <a:picLocks noChangeAspect="1"/>
          </p:cNvPicPr>
          <p:nvPr/>
        </p:nvPicPr>
        <p:blipFill>
          <a:blip r:embed="rId3"/>
          <a:srcRect t="19524" b="12468"/>
          <a:stretch>
            <a:fillRect/>
          </a:stretch>
        </p:blipFill>
        <p:spPr>
          <a:xfrm>
            <a:off x="7013896" y="1852007"/>
            <a:ext cx="5041736" cy="4471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pl-PL">
                <a:solidFill>
                  <a:srgbClr val="000000"/>
                </a:solidFill>
              </a:rPr>
              <a:t>Klasa pod patronatem MWSLiT</a:t>
            </a:r>
          </a:p>
        </p:txBody>
      </p:sp>
      <p:grpSp>
        <p:nvGrpSpPr>
          <p:cNvPr id="3" name="Symbol zastępczy zawartości 3"/>
          <p:cNvGrpSpPr/>
          <p:nvPr/>
        </p:nvGrpSpPr>
        <p:grpSpPr>
          <a:xfrm>
            <a:off x="942115" y="2300758"/>
            <a:ext cx="10058400" cy="3293285"/>
            <a:chOff x="942115" y="2300758"/>
            <a:chExt cx="10058400" cy="3293285"/>
          </a:xfrm>
        </p:grpSpPr>
        <p:sp>
          <p:nvSpPr>
            <p:cNvPr id="4" name="Dowolny kształt: kształt 3"/>
            <p:cNvSpPr/>
            <p:nvPr/>
          </p:nvSpPr>
          <p:spPr>
            <a:xfrm>
              <a:off x="942115" y="2300758"/>
              <a:ext cx="10058400" cy="1061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58399"/>
                <a:gd name="f7" fmla="val 1061406"/>
                <a:gd name="f8" fmla="val 176905"/>
                <a:gd name="f9" fmla="val 79203"/>
                <a:gd name="f10" fmla="val 9881494"/>
                <a:gd name="f11" fmla="val 9979196"/>
                <a:gd name="f12" fmla="val 884501"/>
                <a:gd name="f13" fmla="val 982203"/>
                <a:gd name="f14" fmla="+- 0 0 0"/>
                <a:gd name="f15" fmla="*/ f3 1 10058399"/>
                <a:gd name="f16" fmla="*/ f4 1 1061406"/>
                <a:gd name="f17" fmla="+- f7 0 f5"/>
                <a:gd name="f18" fmla="+- f6 0 f5"/>
                <a:gd name="f19" fmla="*/ f14 f0 1"/>
                <a:gd name="f20" fmla="*/ f18 1 10058399"/>
                <a:gd name="f21" fmla="*/ f17 1 1061406"/>
                <a:gd name="f22" fmla="*/ 0 f18 1"/>
                <a:gd name="f23" fmla="*/ 176905 f17 1"/>
                <a:gd name="f24" fmla="*/ 176905 f18 1"/>
                <a:gd name="f25" fmla="*/ 0 f17 1"/>
                <a:gd name="f26" fmla="*/ 9881494 f18 1"/>
                <a:gd name="f27" fmla="*/ 10058399 f18 1"/>
                <a:gd name="f28" fmla="*/ 884501 f17 1"/>
                <a:gd name="f29" fmla="*/ 1061406 f17 1"/>
                <a:gd name="f30" fmla="*/ f19 1 f2"/>
                <a:gd name="f31" fmla="*/ f22 1 10058399"/>
                <a:gd name="f32" fmla="*/ f23 1 1061406"/>
                <a:gd name="f33" fmla="*/ f24 1 10058399"/>
                <a:gd name="f34" fmla="*/ f25 1 1061406"/>
                <a:gd name="f35" fmla="*/ f26 1 10058399"/>
                <a:gd name="f36" fmla="*/ f27 1 10058399"/>
                <a:gd name="f37" fmla="*/ f28 1 1061406"/>
                <a:gd name="f38" fmla="*/ f29 1 106140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058399" h="106140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E48312"/>
            </a:solidFill>
            <a:ln w="15837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24202" tIns="124202" rIns="124202" bIns="124202" anchor="ctr" anchorCtr="1" compatLnSpc="0"/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9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Kierunek technik logistyk w ZS w Chocianowie objęty jest patronatem uczelni MWSLiT </a:t>
              </a:r>
              <a:br>
                <a:rPr lang="pl-PL" sz="19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</a:br>
              <a:r>
                <a:rPr lang="pl-PL" sz="19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we Wrocławiu.</a:t>
              </a:r>
            </a:p>
          </p:txBody>
        </p:sp>
        <p:sp>
          <p:nvSpPr>
            <p:cNvPr id="5" name="Dowolny kształt: kształt 4"/>
            <p:cNvSpPr/>
            <p:nvPr/>
          </p:nvSpPr>
          <p:spPr>
            <a:xfrm>
              <a:off x="942115" y="3416756"/>
              <a:ext cx="10058400" cy="1061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58399"/>
                <a:gd name="f7" fmla="val 1061406"/>
                <a:gd name="f8" fmla="val 176905"/>
                <a:gd name="f9" fmla="val 79203"/>
                <a:gd name="f10" fmla="val 9881494"/>
                <a:gd name="f11" fmla="val 9979196"/>
                <a:gd name="f12" fmla="val 884501"/>
                <a:gd name="f13" fmla="val 982203"/>
                <a:gd name="f14" fmla="+- 0 0 0"/>
                <a:gd name="f15" fmla="*/ f3 1 10058399"/>
                <a:gd name="f16" fmla="*/ f4 1 1061406"/>
                <a:gd name="f17" fmla="+- f7 0 f5"/>
                <a:gd name="f18" fmla="+- f6 0 f5"/>
                <a:gd name="f19" fmla="*/ f14 f0 1"/>
                <a:gd name="f20" fmla="*/ f18 1 10058399"/>
                <a:gd name="f21" fmla="*/ f17 1 1061406"/>
                <a:gd name="f22" fmla="*/ 0 f18 1"/>
                <a:gd name="f23" fmla="*/ 176905 f17 1"/>
                <a:gd name="f24" fmla="*/ 176905 f18 1"/>
                <a:gd name="f25" fmla="*/ 0 f17 1"/>
                <a:gd name="f26" fmla="*/ 9881494 f18 1"/>
                <a:gd name="f27" fmla="*/ 10058399 f18 1"/>
                <a:gd name="f28" fmla="*/ 884501 f17 1"/>
                <a:gd name="f29" fmla="*/ 1061406 f17 1"/>
                <a:gd name="f30" fmla="*/ f19 1 f2"/>
                <a:gd name="f31" fmla="*/ f22 1 10058399"/>
                <a:gd name="f32" fmla="*/ f23 1 1061406"/>
                <a:gd name="f33" fmla="*/ f24 1 10058399"/>
                <a:gd name="f34" fmla="*/ f25 1 1061406"/>
                <a:gd name="f35" fmla="*/ f26 1 10058399"/>
                <a:gd name="f36" fmla="*/ f27 1 10058399"/>
                <a:gd name="f37" fmla="*/ f28 1 1061406"/>
                <a:gd name="f38" fmla="*/ f29 1 106140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058399" h="106140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E48312"/>
            </a:solidFill>
            <a:ln w="15837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24202" tIns="124202" rIns="124202" bIns="124202" anchor="ctr" anchorCtr="1" compatLnSpc="0"/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9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Dzięki tej współpracy uczniowie mają możliwość uczestniczenia w warsztatach oraz możliwość przyszłej nauki w MWSLiT. </a:t>
              </a:r>
            </a:p>
          </p:txBody>
        </p:sp>
        <p:sp>
          <p:nvSpPr>
            <p:cNvPr id="6" name="Dowolny kształt: kształt 5"/>
            <p:cNvSpPr/>
            <p:nvPr/>
          </p:nvSpPr>
          <p:spPr>
            <a:xfrm>
              <a:off x="942115" y="4532763"/>
              <a:ext cx="10058400" cy="1061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58399"/>
                <a:gd name="f7" fmla="val 1061406"/>
                <a:gd name="f8" fmla="val 176905"/>
                <a:gd name="f9" fmla="val 79203"/>
                <a:gd name="f10" fmla="val 9881494"/>
                <a:gd name="f11" fmla="val 9979196"/>
                <a:gd name="f12" fmla="val 884501"/>
                <a:gd name="f13" fmla="val 982203"/>
                <a:gd name="f14" fmla="+- 0 0 0"/>
                <a:gd name="f15" fmla="*/ f3 1 10058399"/>
                <a:gd name="f16" fmla="*/ f4 1 1061406"/>
                <a:gd name="f17" fmla="+- f7 0 f5"/>
                <a:gd name="f18" fmla="+- f6 0 f5"/>
                <a:gd name="f19" fmla="*/ f14 f0 1"/>
                <a:gd name="f20" fmla="*/ f18 1 10058399"/>
                <a:gd name="f21" fmla="*/ f17 1 1061406"/>
                <a:gd name="f22" fmla="*/ 0 f18 1"/>
                <a:gd name="f23" fmla="*/ 176905 f17 1"/>
                <a:gd name="f24" fmla="*/ 176905 f18 1"/>
                <a:gd name="f25" fmla="*/ 0 f17 1"/>
                <a:gd name="f26" fmla="*/ 9881494 f18 1"/>
                <a:gd name="f27" fmla="*/ 10058399 f18 1"/>
                <a:gd name="f28" fmla="*/ 884501 f17 1"/>
                <a:gd name="f29" fmla="*/ 1061406 f17 1"/>
                <a:gd name="f30" fmla="*/ f19 1 f2"/>
                <a:gd name="f31" fmla="*/ f22 1 10058399"/>
                <a:gd name="f32" fmla="*/ f23 1 1061406"/>
                <a:gd name="f33" fmla="*/ f24 1 10058399"/>
                <a:gd name="f34" fmla="*/ f25 1 1061406"/>
                <a:gd name="f35" fmla="*/ f26 1 10058399"/>
                <a:gd name="f36" fmla="*/ f27 1 10058399"/>
                <a:gd name="f37" fmla="*/ f28 1 1061406"/>
                <a:gd name="f38" fmla="*/ f29 1 106140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058399" h="106140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E48312"/>
            </a:solidFill>
            <a:ln w="15837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24202" tIns="124202" rIns="124202" bIns="124202" anchor="ctr" anchorCtr="0" compatLnSpc="0"/>
            <a:lstStyle/>
            <a:p>
              <a:pPr marL="0" marR="0" lvl="0" indent="0" algn="l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9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Do naszej szkoły często przyjeżdżają również inni przedstawiciele szkół wyższych, którzy zapraszają nas do siebie na projekty oraz prezentują nam swoje oferty nauczania po zakończeniu technikum. Częstymi gośćmi są studenci z WSB we Wrocławiu oraz wykładowcy z PWSZ im. Witelona z Legnicy.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pl-PL"/>
              <a:t>Kim jest technik logistyk?</a:t>
            </a:r>
          </a:p>
        </p:txBody>
      </p:sp>
      <p:grpSp>
        <p:nvGrpSpPr>
          <p:cNvPr id="3" name="Symbol zastępczy zawartości 3"/>
          <p:cNvGrpSpPr/>
          <p:nvPr/>
        </p:nvGrpSpPr>
        <p:grpSpPr>
          <a:xfrm>
            <a:off x="1066803" y="1914479"/>
            <a:ext cx="10088877" cy="3959461"/>
            <a:chOff x="1066803" y="1914479"/>
            <a:chExt cx="10088877" cy="3959461"/>
          </a:xfrm>
        </p:grpSpPr>
        <p:sp>
          <p:nvSpPr>
            <p:cNvPr id="4" name="Dowolny kształt: kształt 3"/>
            <p:cNvSpPr/>
            <p:nvPr/>
          </p:nvSpPr>
          <p:spPr>
            <a:xfrm>
              <a:off x="1097280" y="1914479"/>
              <a:ext cx="10058400" cy="93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58399"/>
                <a:gd name="f7" fmla="val 934830"/>
                <a:gd name="f8" fmla="val 155808"/>
                <a:gd name="f9" fmla="val 69758"/>
                <a:gd name="f10" fmla="val 9902591"/>
                <a:gd name="f11" fmla="val 9988641"/>
                <a:gd name="f12" fmla="val 779022"/>
                <a:gd name="f13" fmla="val 865072"/>
                <a:gd name="f14" fmla="+- 0 0 0"/>
                <a:gd name="f15" fmla="*/ f3 1 10058399"/>
                <a:gd name="f16" fmla="*/ f4 1 934830"/>
                <a:gd name="f17" fmla="+- f7 0 f5"/>
                <a:gd name="f18" fmla="+- f6 0 f5"/>
                <a:gd name="f19" fmla="*/ f14 f0 1"/>
                <a:gd name="f20" fmla="*/ f18 1 10058399"/>
                <a:gd name="f21" fmla="*/ f17 1 934830"/>
                <a:gd name="f22" fmla="*/ 0 f18 1"/>
                <a:gd name="f23" fmla="*/ 155808 f17 1"/>
                <a:gd name="f24" fmla="*/ 155808 f18 1"/>
                <a:gd name="f25" fmla="*/ 0 f17 1"/>
                <a:gd name="f26" fmla="*/ 9902591 f18 1"/>
                <a:gd name="f27" fmla="*/ 10058399 f18 1"/>
                <a:gd name="f28" fmla="*/ 779022 f17 1"/>
                <a:gd name="f29" fmla="*/ 934830 f17 1"/>
                <a:gd name="f30" fmla="*/ f19 1 f2"/>
                <a:gd name="f31" fmla="*/ f22 1 10058399"/>
                <a:gd name="f32" fmla="*/ f23 1 934830"/>
                <a:gd name="f33" fmla="*/ f24 1 10058399"/>
                <a:gd name="f34" fmla="*/ f25 1 934830"/>
                <a:gd name="f35" fmla="*/ f26 1 10058399"/>
                <a:gd name="f36" fmla="*/ f27 1 10058399"/>
                <a:gd name="f37" fmla="*/ f28 1 934830"/>
                <a:gd name="f38" fmla="*/ f29 1 93483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058399" h="93483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E48312"/>
            </a:solidFill>
            <a:ln w="15837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10523" tIns="110523" rIns="110523" bIns="110523" anchor="ctr" anchorCtr="1" compatLnSpc="0"/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700" b="0" i="0" u="none" strike="noStrike" kern="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Technik logistyk z</a:t>
              </a:r>
              <a:r>
                <a:rPr lang="pl-PL" sz="17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ajmuje się sprawnym i ekonomicznym planowaniem, realizowaniem i kontrolowaniem przepływu danych dóbr zarówno materialnych jak i nie materialnych, z punktu pochodzenia  do punktu konsumpcji. </a:t>
              </a:r>
            </a:p>
          </p:txBody>
        </p:sp>
        <p:sp>
          <p:nvSpPr>
            <p:cNvPr id="5" name="Dowolny kształt: kształt 4"/>
            <p:cNvSpPr/>
            <p:nvPr/>
          </p:nvSpPr>
          <p:spPr>
            <a:xfrm>
              <a:off x="1066803" y="3930841"/>
              <a:ext cx="10058400" cy="93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58399"/>
                <a:gd name="f7" fmla="val 934830"/>
                <a:gd name="f8" fmla="val 155808"/>
                <a:gd name="f9" fmla="val 69758"/>
                <a:gd name="f10" fmla="val 9902591"/>
                <a:gd name="f11" fmla="val 9988641"/>
                <a:gd name="f12" fmla="val 779022"/>
                <a:gd name="f13" fmla="val 865072"/>
                <a:gd name="f14" fmla="+- 0 0 0"/>
                <a:gd name="f15" fmla="*/ f3 1 10058399"/>
                <a:gd name="f16" fmla="*/ f4 1 934830"/>
                <a:gd name="f17" fmla="+- f7 0 f5"/>
                <a:gd name="f18" fmla="+- f6 0 f5"/>
                <a:gd name="f19" fmla="*/ f14 f0 1"/>
                <a:gd name="f20" fmla="*/ f18 1 10058399"/>
                <a:gd name="f21" fmla="*/ f17 1 934830"/>
                <a:gd name="f22" fmla="*/ 0 f18 1"/>
                <a:gd name="f23" fmla="*/ 155808 f17 1"/>
                <a:gd name="f24" fmla="*/ 155808 f18 1"/>
                <a:gd name="f25" fmla="*/ 0 f17 1"/>
                <a:gd name="f26" fmla="*/ 9902591 f18 1"/>
                <a:gd name="f27" fmla="*/ 10058399 f18 1"/>
                <a:gd name="f28" fmla="*/ 779022 f17 1"/>
                <a:gd name="f29" fmla="*/ 934830 f17 1"/>
                <a:gd name="f30" fmla="*/ f19 1 f2"/>
                <a:gd name="f31" fmla="*/ f22 1 10058399"/>
                <a:gd name="f32" fmla="*/ f23 1 934830"/>
                <a:gd name="f33" fmla="*/ f24 1 10058399"/>
                <a:gd name="f34" fmla="*/ f25 1 934830"/>
                <a:gd name="f35" fmla="*/ f26 1 10058399"/>
                <a:gd name="f36" fmla="*/ f27 1 10058399"/>
                <a:gd name="f37" fmla="*/ f28 1 934830"/>
                <a:gd name="f38" fmla="*/ f29 1 93483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058399" h="93483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E48312"/>
            </a:solidFill>
            <a:ln w="15837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10523" tIns="110523" rIns="110523" bIns="110523" anchor="ctr" anchorCtr="1" compatLnSpc="0"/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7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Technik Logistyk może pracować nie tylko w firmie przewozowej, spedycyjnej, logistycznej, lecz także w firmach </a:t>
              </a:r>
              <a:br>
                <a:rPr lang="pl-PL" sz="17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</a:br>
              <a:r>
                <a:rPr lang="pl-PL" sz="17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z takich branż jak: branża chemiczna, IT</a:t>
              </a:r>
              <a:r>
                <a:rPr lang="pl-PL" sz="1700" b="0" i="0" u="none" strike="noStrike" kern="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, produktów szybkozbywalnych czy kosmetyczna itd</a:t>
              </a:r>
              <a:endParaRPr lang="pl-PL" sz="1700" b="0" i="0" u="none" strike="noStrike" kern="1200" cap="none" spc="0" baseline="0">
                <a:solidFill>
                  <a:srgbClr val="FFFFFF"/>
                </a:solidFill>
                <a:uFillTx/>
                <a:latin typeface="Calibri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Dowolny kształt: kształt 5"/>
            <p:cNvSpPr/>
            <p:nvPr/>
          </p:nvSpPr>
          <p:spPr>
            <a:xfrm>
              <a:off x="1066803" y="4939021"/>
              <a:ext cx="10058400" cy="93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58399"/>
                <a:gd name="f7" fmla="val 934830"/>
                <a:gd name="f8" fmla="val 155808"/>
                <a:gd name="f9" fmla="val 69758"/>
                <a:gd name="f10" fmla="val 9902591"/>
                <a:gd name="f11" fmla="val 9988641"/>
                <a:gd name="f12" fmla="val 779022"/>
                <a:gd name="f13" fmla="val 865072"/>
                <a:gd name="f14" fmla="+- 0 0 0"/>
                <a:gd name="f15" fmla="*/ f3 1 10058399"/>
                <a:gd name="f16" fmla="*/ f4 1 934830"/>
                <a:gd name="f17" fmla="+- f7 0 f5"/>
                <a:gd name="f18" fmla="+- f6 0 f5"/>
                <a:gd name="f19" fmla="*/ f14 f0 1"/>
                <a:gd name="f20" fmla="*/ f18 1 10058399"/>
                <a:gd name="f21" fmla="*/ f17 1 934830"/>
                <a:gd name="f22" fmla="*/ 0 f18 1"/>
                <a:gd name="f23" fmla="*/ 155808 f17 1"/>
                <a:gd name="f24" fmla="*/ 155808 f18 1"/>
                <a:gd name="f25" fmla="*/ 0 f17 1"/>
                <a:gd name="f26" fmla="*/ 9902591 f18 1"/>
                <a:gd name="f27" fmla="*/ 10058399 f18 1"/>
                <a:gd name="f28" fmla="*/ 779022 f17 1"/>
                <a:gd name="f29" fmla="*/ 934830 f17 1"/>
                <a:gd name="f30" fmla="*/ f19 1 f2"/>
                <a:gd name="f31" fmla="*/ f22 1 10058399"/>
                <a:gd name="f32" fmla="*/ f23 1 934830"/>
                <a:gd name="f33" fmla="*/ f24 1 10058399"/>
                <a:gd name="f34" fmla="*/ f25 1 934830"/>
                <a:gd name="f35" fmla="*/ f26 1 10058399"/>
                <a:gd name="f36" fmla="*/ f27 1 10058399"/>
                <a:gd name="f37" fmla="*/ f28 1 934830"/>
                <a:gd name="f38" fmla="*/ f29 1 93483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058399" h="93483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E48312"/>
            </a:solidFill>
            <a:ln w="15837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10523" tIns="110523" rIns="110523" bIns="110523" anchor="ctr" anchorCtr="1" compatLnSpc="0"/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7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Stanowiska logistyczne tworzone są w praktycznie każdym z przedsiębiorstw, zarówno produkcyjnych, jak </a:t>
              </a:r>
              <a:br>
                <a:rPr lang="pl-PL" sz="17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</a:br>
              <a:r>
                <a:rPr lang="pl-PL" sz="17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i usługowych, prywatnych i państwowych.</a:t>
              </a:r>
            </a:p>
          </p:txBody>
        </p:sp>
        <p:sp>
          <p:nvSpPr>
            <p:cNvPr id="7" name="Dowolny kształt: kształt 6"/>
            <p:cNvSpPr/>
            <p:nvPr/>
          </p:nvSpPr>
          <p:spPr>
            <a:xfrm>
              <a:off x="1097280" y="2922660"/>
              <a:ext cx="10058400" cy="93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58399"/>
                <a:gd name="f7" fmla="val 934830"/>
                <a:gd name="f8" fmla="val 155808"/>
                <a:gd name="f9" fmla="val 69758"/>
                <a:gd name="f10" fmla="val 9902591"/>
                <a:gd name="f11" fmla="val 9988641"/>
                <a:gd name="f12" fmla="val 779022"/>
                <a:gd name="f13" fmla="val 865072"/>
                <a:gd name="f14" fmla="+- 0 0 0"/>
                <a:gd name="f15" fmla="*/ f3 1 10058399"/>
                <a:gd name="f16" fmla="*/ f4 1 934830"/>
                <a:gd name="f17" fmla="+- f7 0 f5"/>
                <a:gd name="f18" fmla="+- f6 0 f5"/>
                <a:gd name="f19" fmla="*/ f14 f0 1"/>
                <a:gd name="f20" fmla="*/ f18 1 10058399"/>
                <a:gd name="f21" fmla="*/ f17 1 934830"/>
                <a:gd name="f22" fmla="*/ 0 f18 1"/>
                <a:gd name="f23" fmla="*/ 155808 f17 1"/>
                <a:gd name="f24" fmla="*/ 155808 f18 1"/>
                <a:gd name="f25" fmla="*/ 0 f17 1"/>
                <a:gd name="f26" fmla="*/ 9902591 f18 1"/>
                <a:gd name="f27" fmla="*/ 10058399 f18 1"/>
                <a:gd name="f28" fmla="*/ 779022 f17 1"/>
                <a:gd name="f29" fmla="*/ 934830 f17 1"/>
                <a:gd name="f30" fmla="*/ f19 1 f2"/>
                <a:gd name="f31" fmla="*/ f22 1 10058399"/>
                <a:gd name="f32" fmla="*/ f23 1 934830"/>
                <a:gd name="f33" fmla="*/ f24 1 10058399"/>
                <a:gd name="f34" fmla="*/ f25 1 934830"/>
                <a:gd name="f35" fmla="*/ f26 1 10058399"/>
                <a:gd name="f36" fmla="*/ f27 1 10058399"/>
                <a:gd name="f37" fmla="*/ f28 1 934830"/>
                <a:gd name="f38" fmla="*/ f29 1 93483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058399" h="93483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E48312"/>
            </a:solidFill>
            <a:ln w="15837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10523" tIns="110523" rIns="110523" bIns="110523" anchor="ctr" anchorCtr="1" compatLnSpc="0"/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700" b="0" i="0" u="none" strike="noStrike" kern="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Zawód l</a:t>
              </a:r>
              <a:r>
                <a:rPr lang="pl-PL" sz="17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ogistyka jest obecnie jednym z najbardziej poszukiwanych i najlepiej </a:t>
              </a:r>
              <a:r>
                <a:rPr lang="pl-PL" sz="1700" b="0" i="0" u="none" strike="noStrike" kern="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wynagradzanym</a:t>
              </a:r>
              <a:r>
                <a:rPr lang="pl-PL" sz="17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 zawodem na rynku krajowym i europejskim.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Kwalifikacje zdobyte po technikum logistycznym:</a:t>
            </a:r>
          </a:p>
        </p:txBody>
      </p:sp>
      <p:grpSp>
        <p:nvGrpSpPr>
          <p:cNvPr id="3" name="Symbol zastępczy zawartości 3"/>
          <p:cNvGrpSpPr/>
          <p:nvPr/>
        </p:nvGrpSpPr>
        <p:grpSpPr>
          <a:xfrm>
            <a:off x="1067040" y="1917003"/>
            <a:ext cx="3727798" cy="4021201"/>
            <a:chOff x="1067040" y="1917003"/>
            <a:chExt cx="3727798" cy="4021201"/>
          </a:xfrm>
        </p:grpSpPr>
        <p:sp>
          <p:nvSpPr>
            <p:cNvPr id="4" name="Dowolny kształt: kształt 3"/>
            <p:cNvSpPr/>
            <p:nvPr/>
          </p:nvSpPr>
          <p:spPr>
            <a:xfrm>
              <a:off x="1067040" y="1917003"/>
              <a:ext cx="3722403" cy="9684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22273"/>
                <a:gd name="f7" fmla="val 968513"/>
                <a:gd name="f8" fmla="val 161422"/>
                <a:gd name="f9" fmla="val 72271"/>
                <a:gd name="f10" fmla="val 3560851"/>
                <a:gd name="f11" fmla="val 3650002"/>
                <a:gd name="f12" fmla="val 807091"/>
                <a:gd name="f13" fmla="val 896242"/>
                <a:gd name="f14" fmla="+- 0 0 0"/>
                <a:gd name="f15" fmla="*/ f3 1 3722273"/>
                <a:gd name="f16" fmla="*/ f4 1 968513"/>
                <a:gd name="f17" fmla="+- f7 0 f5"/>
                <a:gd name="f18" fmla="+- f6 0 f5"/>
                <a:gd name="f19" fmla="*/ f14 f0 1"/>
                <a:gd name="f20" fmla="*/ f18 1 3722273"/>
                <a:gd name="f21" fmla="*/ f17 1 968513"/>
                <a:gd name="f22" fmla="*/ 0 f18 1"/>
                <a:gd name="f23" fmla="*/ 161422 f17 1"/>
                <a:gd name="f24" fmla="*/ 161422 f18 1"/>
                <a:gd name="f25" fmla="*/ 0 f17 1"/>
                <a:gd name="f26" fmla="*/ 3560851 f18 1"/>
                <a:gd name="f27" fmla="*/ 3722273 f18 1"/>
                <a:gd name="f28" fmla="*/ 807091 f17 1"/>
                <a:gd name="f29" fmla="*/ 968513 f17 1"/>
                <a:gd name="f30" fmla="*/ f19 1 f2"/>
                <a:gd name="f31" fmla="*/ f22 1 3722273"/>
                <a:gd name="f32" fmla="*/ f23 1 968513"/>
                <a:gd name="f33" fmla="*/ f24 1 3722273"/>
                <a:gd name="f34" fmla="*/ f25 1 968513"/>
                <a:gd name="f35" fmla="*/ f26 1 3722273"/>
                <a:gd name="f36" fmla="*/ f27 1 3722273"/>
                <a:gd name="f37" fmla="*/ f28 1 968513"/>
                <a:gd name="f38" fmla="*/ f29 1 968513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3722273" h="96851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ED7D31"/>
            </a:solidFill>
            <a:ln w="12600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50117" tIns="98636" rIns="150117" bIns="98636" anchor="ctr" anchorCtr="1" compatLnSpc="0"/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700" b="1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AU.22./SPL.02 Obsługa magazynów</a:t>
              </a:r>
            </a:p>
          </p:txBody>
        </p:sp>
        <p:sp>
          <p:nvSpPr>
            <p:cNvPr id="5" name="Dowolny kształt: kształt 4"/>
            <p:cNvSpPr/>
            <p:nvPr/>
          </p:nvSpPr>
          <p:spPr>
            <a:xfrm>
              <a:off x="1067040" y="2933998"/>
              <a:ext cx="3722403" cy="9684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22273"/>
                <a:gd name="f7" fmla="val 968513"/>
                <a:gd name="f8" fmla="val 161422"/>
                <a:gd name="f9" fmla="val 72271"/>
                <a:gd name="f10" fmla="val 3560851"/>
                <a:gd name="f11" fmla="val 3650002"/>
                <a:gd name="f12" fmla="val 807091"/>
                <a:gd name="f13" fmla="val 896242"/>
                <a:gd name="f14" fmla="+- 0 0 0"/>
                <a:gd name="f15" fmla="*/ f3 1 3722273"/>
                <a:gd name="f16" fmla="*/ f4 1 968513"/>
                <a:gd name="f17" fmla="+- f7 0 f5"/>
                <a:gd name="f18" fmla="+- f6 0 f5"/>
                <a:gd name="f19" fmla="*/ f14 f0 1"/>
                <a:gd name="f20" fmla="*/ f18 1 3722273"/>
                <a:gd name="f21" fmla="*/ f17 1 968513"/>
                <a:gd name="f22" fmla="*/ 0 f18 1"/>
                <a:gd name="f23" fmla="*/ 161422 f17 1"/>
                <a:gd name="f24" fmla="*/ 161422 f18 1"/>
                <a:gd name="f25" fmla="*/ 0 f17 1"/>
                <a:gd name="f26" fmla="*/ 3560851 f18 1"/>
                <a:gd name="f27" fmla="*/ 3722273 f18 1"/>
                <a:gd name="f28" fmla="*/ 807091 f17 1"/>
                <a:gd name="f29" fmla="*/ 968513 f17 1"/>
                <a:gd name="f30" fmla="*/ f19 1 f2"/>
                <a:gd name="f31" fmla="*/ f22 1 3722273"/>
                <a:gd name="f32" fmla="*/ f23 1 968513"/>
                <a:gd name="f33" fmla="*/ f24 1 3722273"/>
                <a:gd name="f34" fmla="*/ f25 1 968513"/>
                <a:gd name="f35" fmla="*/ f26 1 3722273"/>
                <a:gd name="f36" fmla="*/ f27 1 3722273"/>
                <a:gd name="f37" fmla="*/ f28 1 968513"/>
                <a:gd name="f38" fmla="*/ f29 1 968513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3722273" h="96851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ED7D31"/>
            </a:solidFill>
            <a:ln w="12600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50117" tIns="98636" rIns="150117" bIns="98636" anchor="ctr" anchorCtr="1" compatLnSpc="0"/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7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1.Realizacja procesów magazynowych</a:t>
              </a:r>
            </a:p>
          </p:txBody>
        </p:sp>
        <p:sp>
          <p:nvSpPr>
            <p:cNvPr id="6" name="Dowolny kształt: kształt 5"/>
            <p:cNvSpPr/>
            <p:nvPr/>
          </p:nvSpPr>
          <p:spPr>
            <a:xfrm>
              <a:off x="1067040" y="3951003"/>
              <a:ext cx="3722403" cy="9684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22273"/>
                <a:gd name="f7" fmla="val 968513"/>
                <a:gd name="f8" fmla="val 161422"/>
                <a:gd name="f9" fmla="val 72271"/>
                <a:gd name="f10" fmla="val 3560851"/>
                <a:gd name="f11" fmla="val 3650002"/>
                <a:gd name="f12" fmla="val 807091"/>
                <a:gd name="f13" fmla="val 896242"/>
                <a:gd name="f14" fmla="+- 0 0 0"/>
                <a:gd name="f15" fmla="*/ f3 1 3722273"/>
                <a:gd name="f16" fmla="*/ f4 1 968513"/>
                <a:gd name="f17" fmla="+- f7 0 f5"/>
                <a:gd name="f18" fmla="+- f6 0 f5"/>
                <a:gd name="f19" fmla="*/ f14 f0 1"/>
                <a:gd name="f20" fmla="*/ f18 1 3722273"/>
                <a:gd name="f21" fmla="*/ f17 1 968513"/>
                <a:gd name="f22" fmla="*/ 0 f18 1"/>
                <a:gd name="f23" fmla="*/ 161422 f17 1"/>
                <a:gd name="f24" fmla="*/ 161422 f18 1"/>
                <a:gd name="f25" fmla="*/ 0 f17 1"/>
                <a:gd name="f26" fmla="*/ 3560851 f18 1"/>
                <a:gd name="f27" fmla="*/ 3722273 f18 1"/>
                <a:gd name="f28" fmla="*/ 807091 f17 1"/>
                <a:gd name="f29" fmla="*/ 968513 f17 1"/>
                <a:gd name="f30" fmla="*/ f19 1 f2"/>
                <a:gd name="f31" fmla="*/ f22 1 3722273"/>
                <a:gd name="f32" fmla="*/ f23 1 968513"/>
                <a:gd name="f33" fmla="*/ f24 1 3722273"/>
                <a:gd name="f34" fmla="*/ f25 1 968513"/>
                <a:gd name="f35" fmla="*/ f26 1 3722273"/>
                <a:gd name="f36" fmla="*/ f27 1 3722273"/>
                <a:gd name="f37" fmla="*/ f28 1 968513"/>
                <a:gd name="f38" fmla="*/ f29 1 968513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3722273" h="96851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ED7D31"/>
            </a:solidFill>
            <a:ln w="12600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50117" tIns="98636" rIns="150117" bIns="98636" anchor="ctr" anchorCtr="1" compatLnSpc="0"/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7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2. Obsługa magazynów przyprodukcyjnych</a:t>
              </a:r>
            </a:p>
          </p:txBody>
        </p:sp>
        <p:sp>
          <p:nvSpPr>
            <p:cNvPr id="7" name="Dowolny kształt: kształt 6"/>
            <p:cNvSpPr/>
            <p:nvPr/>
          </p:nvSpPr>
          <p:spPr>
            <a:xfrm>
              <a:off x="1072435" y="4969800"/>
              <a:ext cx="3722403" cy="9684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22273"/>
                <a:gd name="f7" fmla="val 968513"/>
                <a:gd name="f8" fmla="val 161422"/>
                <a:gd name="f9" fmla="val 72271"/>
                <a:gd name="f10" fmla="val 3560851"/>
                <a:gd name="f11" fmla="val 3650002"/>
                <a:gd name="f12" fmla="val 807091"/>
                <a:gd name="f13" fmla="val 896242"/>
                <a:gd name="f14" fmla="+- 0 0 0"/>
                <a:gd name="f15" fmla="*/ f3 1 3722273"/>
                <a:gd name="f16" fmla="*/ f4 1 968513"/>
                <a:gd name="f17" fmla="+- f7 0 f5"/>
                <a:gd name="f18" fmla="+- f6 0 f5"/>
                <a:gd name="f19" fmla="*/ f14 f0 1"/>
                <a:gd name="f20" fmla="*/ f18 1 3722273"/>
                <a:gd name="f21" fmla="*/ f17 1 968513"/>
                <a:gd name="f22" fmla="*/ 0 f18 1"/>
                <a:gd name="f23" fmla="*/ 161422 f17 1"/>
                <a:gd name="f24" fmla="*/ 161422 f18 1"/>
                <a:gd name="f25" fmla="*/ 0 f17 1"/>
                <a:gd name="f26" fmla="*/ 3560851 f18 1"/>
                <a:gd name="f27" fmla="*/ 3722273 f18 1"/>
                <a:gd name="f28" fmla="*/ 807091 f17 1"/>
                <a:gd name="f29" fmla="*/ 968513 f17 1"/>
                <a:gd name="f30" fmla="*/ f19 1 f2"/>
                <a:gd name="f31" fmla="*/ f22 1 3722273"/>
                <a:gd name="f32" fmla="*/ f23 1 968513"/>
                <a:gd name="f33" fmla="*/ f24 1 3722273"/>
                <a:gd name="f34" fmla="*/ f25 1 968513"/>
                <a:gd name="f35" fmla="*/ f26 1 3722273"/>
                <a:gd name="f36" fmla="*/ f27 1 3722273"/>
                <a:gd name="f37" fmla="*/ f28 1 968513"/>
                <a:gd name="f38" fmla="*/ f29 1 968513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3722273" h="96851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ED7D31"/>
            </a:solidFill>
            <a:ln w="12600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50117" tIns="98636" rIns="150117" bIns="98636" anchor="ctr" anchorCtr="1" compatLnSpc="0"/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7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3. Obsługa magazynów dystrybucji</a:t>
              </a:r>
            </a:p>
          </p:txBody>
        </p:sp>
      </p:grpSp>
      <p:grpSp>
        <p:nvGrpSpPr>
          <p:cNvPr id="8" name="Diagram 8"/>
          <p:cNvGrpSpPr/>
          <p:nvPr/>
        </p:nvGrpSpPr>
        <p:grpSpPr>
          <a:xfrm>
            <a:off x="5236924" y="1873084"/>
            <a:ext cx="5590440" cy="4020836"/>
            <a:chOff x="5236924" y="1873084"/>
            <a:chExt cx="5590440" cy="4020836"/>
          </a:xfrm>
        </p:grpSpPr>
        <p:sp>
          <p:nvSpPr>
            <p:cNvPr id="9" name="Dowolny kształt: kształt 8"/>
            <p:cNvSpPr/>
            <p:nvPr/>
          </p:nvSpPr>
          <p:spPr>
            <a:xfrm>
              <a:off x="5236924" y="1873084"/>
              <a:ext cx="5590440" cy="953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90309"/>
                <a:gd name="f7" fmla="val 953403"/>
                <a:gd name="f8" fmla="val 158904"/>
                <a:gd name="f9" fmla="val 71144"/>
                <a:gd name="f10" fmla="val 5431405"/>
                <a:gd name="f11" fmla="val 5519165"/>
                <a:gd name="f12" fmla="val 794499"/>
                <a:gd name="f13" fmla="val 882259"/>
                <a:gd name="f14" fmla="+- 0 0 0"/>
                <a:gd name="f15" fmla="*/ f3 1 5590309"/>
                <a:gd name="f16" fmla="*/ f4 1 953403"/>
                <a:gd name="f17" fmla="+- f7 0 f5"/>
                <a:gd name="f18" fmla="+- f6 0 f5"/>
                <a:gd name="f19" fmla="*/ f14 f0 1"/>
                <a:gd name="f20" fmla="*/ f18 1 5590309"/>
                <a:gd name="f21" fmla="*/ f17 1 953403"/>
                <a:gd name="f22" fmla="*/ 0 f18 1"/>
                <a:gd name="f23" fmla="*/ 158904 f17 1"/>
                <a:gd name="f24" fmla="*/ 158904 f18 1"/>
                <a:gd name="f25" fmla="*/ 0 f17 1"/>
                <a:gd name="f26" fmla="*/ 5431405 f18 1"/>
                <a:gd name="f27" fmla="*/ 5590309 f18 1"/>
                <a:gd name="f28" fmla="*/ 794499 f17 1"/>
                <a:gd name="f29" fmla="*/ 953403 f17 1"/>
                <a:gd name="f30" fmla="*/ f19 1 f2"/>
                <a:gd name="f31" fmla="*/ f22 1 5590309"/>
                <a:gd name="f32" fmla="*/ f23 1 953403"/>
                <a:gd name="f33" fmla="*/ f24 1 5590309"/>
                <a:gd name="f34" fmla="*/ f25 1 953403"/>
                <a:gd name="f35" fmla="*/ f26 1 5590309"/>
                <a:gd name="f36" fmla="*/ f27 1 5590309"/>
                <a:gd name="f37" fmla="*/ f28 1 953403"/>
                <a:gd name="f38" fmla="*/ f29 1 953403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590309" h="95340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ED7D31"/>
            </a:solidFill>
            <a:ln w="12600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37882" tIns="137882" rIns="137882" bIns="137882" anchor="ctr" anchorCtr="0" compatLnSpc="0"/>
            <a:lstStyle/>
            <a:p>
              <a:pPr marL="0" marR="0" lvl="0" indent="0" algn="l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400" b="1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AU.32./SPL.04 Organizacja transportu</a:t>
              </a:r>
            </a:p>
          </p:txBody>
        </p:sp>
        <p:sp>
          <p:nvSpPr>
            <p:cNvPr id="10" name="Dowolny kształt: kształt 9"/>
            <p:cNvSpPr/>
            <p:nvPr/>
          </p:nvSpPr>
          <p:spPr>
            <a:xfrm>
              <a:off x="5236924" y="2895475"/>
              <a:ext cx="5590440" cy="953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90309"/>
                <a:gd name="f7" fmla="val 953403"/>
                <a:gd name="f8" fmla="val 158904"/>
                <a:gd name="f9" fmla="val 71144"/>
                <a:gd name="f10" fmla="val 5431405"/>
                <a:gd name="f11" fmla="val 5519165"/>
                <a:gd name="f12" fmla="val 794499"/>
                <a:gd name="f13" fmla="val 882259"/>
                <a:gd name="f14" fmla="+- 0 0 0"/>
                <a:gd name="f15" fmla="*/ f3 1 5590309"/>
                <a:gd name="f16" fmla="*/ f4 1 953403"/>
                <a:gd name="f17" fmla="+- f7 0 f5"/>
                <a:gd name="f18" fmla="+- f6 0 f5"/>
                <a:gd name="f19" fmla="*/ f14 f0 1"/>
                <a:gd name="f20" fmla="*/ f18 1 5590309"/>
                <a:gd name="f21" fmla="*/ f17 1 953403"/>
                <a:gd name="f22" fmla="*/ 0 f18 1"/>
                <a:gd name="f23" fmla="*/ 158904 f17 1"/>
                <a:gd name="f24" fmla="*/ 158904 f18 1"/>
                <a:gd name="f25" fmla="*/ 0 f17 1"/>
                <a:gd name="f26" fmla="*/ 5431405 f18 1"/>
                <a:gd name="f27" fmla="*/ 5590309 f18 1"/>
                <a:gd name="f28" fmla="*/ 794499 f17 1"/>
                <a:gd name="f29" fmla="*/ 953403 f17 1"/>
                <a:gd name="f30" fmla="*/ f19 1 f2"/>
                <a:gd name="f31" fmla="*/ f22 1 5590309"/>
                <a:gd name="f32" fmla="*/ f23 1 953403"/>
                <a:gd name="f33" fmla="*/ f24 1 5590309"/>
                <a:gd name="f34" fmla="*/ f25 1 953403"/>
                <a:gd name="f35" fmla="*/ f26 1 5590309"/>
                <a:gd name="f36" fmla="*/ f27 1 5590309"/>
                <a:gd name="f37" fmla="*/ f28 1 953403"/>
                <a:gd name="f38" fmla="*/ f29 1 953403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590309" h="95340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ED7D31"/>
            </a:solidFill>
            <a:ln w="12600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37882" tIns="137882" rIns="137882" bIns="137882" anchor="ctr" anchorCtr="0" compatLnSpc="0"/>
            <a:lstStyle/>
            <a:p>
              <a:pPr marL="0" marR="0" lvl="0" indent="0" algn="l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4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1. Planowanie i organizowanie procesów transportowych</a:t>
              </a:r>
            </a:p>
          </p:txBody>
        </p:sp>
        <p:sp>
          <p:nvSpPr>
            <p:cNvPr id="11" name="Dowolny kształt: kształt 10"/>
            <p:cNvSpPr/>
            <p:nvPr/>
          </p:nvSpPr>
          <p:spPr>
            <a:xfrm>
              <a:off x="5236924" y="3918240"/>
              <a:ext cx="5590440" cy="953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90309"/>
                <a:gd name="f7" fmla="val 953403"/>
                <a:gd name="f8" fmla="val 158904"/>
                <a:gd name="f9" fmla="val 71144"/>
                <a:gd name="f10" fmla="val 5431405"/>
                <a:gd name="f11" fmla="val 5519165"/>
                <a:gd name="f12" fmla="val 794499"/>
                <a:gd name="f13" fmla="val 882259"/>
                <a:gd name="f14" fmla="+- 0 0 0"/>
                <a:gd name="f15" fmla="*/ f3 1 5590309"/>
                <a:gd name="f16" fmla="*/ f4 1 953403"/>
                <a:gd name="f17" fmla="+- f7 0 f5"/>
                <a:gd name="f18" fmla="+- f6 0 f5"/>
                <a:gd name="f19" fmla="*/ f14 f0 1"/>
                <a:gd name="f20" fmla="*/ f18 1 5590309"/>
                <a:gd name="f21" fmla="*/ f17 1 953403"/>
                <a:gd name="f22" fmla="*/ 0 f18 1"/>
                <a:gd name="f23" fmla="*/ 158904 f17 1"/>
                <a:gd name="f24" fmla="*/ 158904 f18 1"/>
                <a:gd name="f25" fmla="*/ 0 f17 1"/>
                <a:gd name="f26" fmla="*/ 5431405 f18 1"/>
                <a:gd name="f27" fmla="*/ 5590309 f18 1"/>
                <a:gd name="f28" fmla="*/ 794499 f17 1"/>
                <a:gd name="f29" fmla="*/ 953403 f17 1"/>
                <a:gd name="f30" fmla="*/ f19 1 f2"/>
                <a:gd name="f31" fmla="*/ f22 1 5590309"/>
                <a:gd name="f32" fmla="*/ f23 1 953403"/>
                <a:gd name="f33" fmla="*/ f24 1 5590309"/>
                <a:gd name="f34" fmla="*/ f25 1 953403"/>
                <a:gd name="f35" fmla="*/ f26 1 5590309"/>
                <a:gd name="f36" fmla="*/ f27 1 5590309"/>
                <a:gd name="f37" fmla="*/ f28 1 953403"/>
                <a:gd name="f38" fmla="*/ f29 1 953403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590309" h="95340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ED7D31"/>
            </a:solidFill>
            <a:ln w="12600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37882" tIns="137882" rIns="137882" bIns="137882" anchor="ctr" anchorCtr="0" compatLnSpc="0"/>
            <a:lstStyle/>
            <a:p>
              <a:pPr marL="0" marR="0" lvl="0" indent="0" algn="l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4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2. Planowanie i organizowanie procesów spedycyjnych</a:t>
              </a:r>
            </a:p>
          </p:txBody>
        </p:sp>
        <p:sp>
          <p:nvSpPr>
            <p:cNvPr id="12" name="Dowolny kształt: kształt 11"/>
            <p:cNvSpPr/>
            <p:nvPr/>
          </p:nvSpPr>
          <p:spPr>
            <a:xfrm>
              <a:off x="5236924" y="4940640"/>
              <a:ext cx="5590440" cy="953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90309"/>
                <a:gd name="f7" fmla="val 953403"/>
                <a:gd name="f8" fmla="val 158904"/>
                <a:gd name="f9" fmla="val 71144"/>
                <a:gd name="f10" fmla="val 5431405"/>
                <a:gd name="f11" fmla="val 5519165"/>
                <a:gd name="f12" fmla="val 794499"/>
                <a:gd name="f13" fmla="val 882259"/>
                <a:gd name="f14" fmla="+- 0 0 0"/>
                <a:gd name="f15" fmla="*/ f3 1 5590309"/>
                <a:gd name="f16" fmla="*/ f4 1 953403"/>
                <a:gd name="f17" fmla="+- f7 0 f5"/>
                <a:gd name="f18" fmla="+- f6 0 f5"/>
                <a:gd name="f19" fmla="*/ f14 f0 1"/>
                <a:gd name="f20" fmla="*/ f18 1 5590309"/>
                <a:gd name="f21" fmla="*/ f17 1 953403"/>
                <a:gd name="f22" fmla="*/ 0 f18 1"/>
                <a:gd name="f23" fmla="*/ 158904 f17 1"/>
                <a:gd name="f24" fmla="*/ 158904 f18 1"/>
                <a:gd name="f25" fmla="*/ 0 f17 1"/>
                <a:gd name="f26" fmla="*/ 5431405 f18 1"/>
                <a:gd name="f27" fmla="*/ 5590309 f18 1"/>
                <a:gd name="f28" fmla="*/ 794499 f17 1"/>
                <a:gd name="f29" fmla="*/ 953403 f17 1"/>
                <a:gd name="f30" fmla="*/ f19 1 f2"/>
                <a:gd name="f31" fmla="*/ f22 1 5590309"/>
                <a:gd name="f32" fmla="*/ f23 1 953403"/>
                <a:gd name="f33" fmla="*/ f24 1 5590309"/>
                <a:gd name="f34" fmla="*/ f25 1 953403"/>
                <a:gd name="f35" fmla="*/ f26 1 5590309"/>
                <a:gd name="f36" fmla="*/ f27 1 5590309"/>
                <a:gd name="f37" fmla="*/ f28 1 953403"/>
                <a:gd name="f38" fmla="*/ f29 1 953403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590309" h="95340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ED7D31"/>
            </a:solidFill>
            <a:ln w="12600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37882" tIns="137882" rIns="137882" bIns="137882" anchor="ctr" anchorCtr="0" compatLnSpc="0"/>
            <a:lstStyle/>
            <a:p>
              <a:pPr marL="0" marR="0" lvl="0" indent="0" algn="l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4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18"/>
                  <a:ea typeface="Microsoft YaHei" pitchFamily="2"/>
                  <a:cs typeface="Mangal" pitchFamily="2"/>
                </a:rPr>
                <a:t>3. Dokumentowanie realizacji procesów transportowo-spedycyjnych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pl-PL"/>
              <a:t>Kursy</a:t>
            </a:r>
          </a:p>
        </p:txBody>
      </p:sp>
      <p:sp>
        <p:nvSpPr>
          <p:cNvPr id="3" name="Symbol zastępczy zawartości 5"/>
          <p:cNvSpPr/>
          <p:nvPr/>
        </p:nvSpPr>
        <p:spPr>
          <a:xfrm>
            <a:off x="993239" y="1897197"/>
            <a:ext cx="10058400" cy="28548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058399"/>
              <a:gd name="f7" fmla="val 2854800"/>
              <a:gd name="f8" fmla="val 475810"/>
              <a:gd name="f9" fmla="val 213027"/>
              <a:gd name="f10" fmla="val 9582589"/>
              <a:gd name="f11" fmla="val 9845372"/>
              <a:gd name="f12" fmla="val 2378990"/>
              <a:gd name="f13" fmla="val 2641773"/>
              <a:gd name="f14" fmla="+- 0 0 0"/>
              <a:gd name="f15" fmla="*/ f3 1 10058399"/>
              <a:gd name="f16" fmla="*/ f4 1 2854800"/>
              <a:gd name="f17" fmla="+- f7 0 f5"/>
              <a:gd name="f18" fmla="+- f6 0 f5"/>
              <a:gd name="f19" fmla="*/ f14 f0 1"/>
              <a:gd name="f20" fmla="*/ f18 1 10058399"/>
              <a:gd name="f21" fmla="*/ f17 1 2854800"/>
              <a:gd name="f22" fmla="*/ 0 f18 1"/>
              <a:gd name="f23" fmla="*/ 475810 f17 1"/>
              <a:gd name="f24" fmla="*/ 475810 f18 1"/>
              <a:gd name="f25" fmla="*/ 0 f17 1"/>
              <a:gd name="f26" fmla="*/ 9582589 f18 1"/>
              <a:gd name="f27" fmla="*/ 10058399 f18 1"/>
              <a:gd name="f28" fmla="*/ 2378990 f17 1"/>
              <a:gd name="f29" fmla="*/ 2854800 f17 1"/>
              <a:gd name="f30" fmla="*/ f19 1 f2"/>
              <a:gd name="f31" fmla="*/ f22 1 10058399"/>
              <a:gd name="f32" fmla="*/ f23 1 2854800"/>
              <a:gd name="f33" fmla="*/ f24 1 10058399"/>
              <a:gd name="f34" fmla="*/ f25 1 2854800"/>
              <a:gd name="f35" fmla="*/ f26 1 10058399"/>
              <a:gd name="f36" fmla="*/ f27 1 10058399"/>
              <a:gd name="f37" fmla="*/ f28 1 2854800"/>
              <a:gd name="f38" fmla="*/ f29 1 285480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10058399" h="285480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ED7D31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291602" tIns="291602" rIns="291602" bIns="291602" anchor="ctr" anchorCtr="1" compatLnSpc="0"/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1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3200" b="0" i="0" u="none" strike="noStrike" kern="1200" cap="none" spc="0" baseline="0">
                <a:solidFill>
                  <a:srgbClr val="FFFFFF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Dzięki częstym projektom jest okazja do uczestnictwa</a:t>
            </a:r>
            <a:br>
              <a:rPr lang="pl-PL" sz="3200" b="0" i="0" u="none" strike="noStrike" kern="1200" cap="none" spc="0" baseline="0">
                <a:solidFill>
                  <a:srgbClr val="FFFFFF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</a:br>
            <a:r>
              <a:rPr lang="pl-PL" sz="3200" b="0" i="0" u="none" strike="noStrike" kern="1200" cap="none" spc="0" baseline="0">
                <a:solidFill>
                  <a:srgbClr val="FFFFFF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 w kursach: kurs obsługi wózka jezdniowego, kurs kasy fiskalnej, kurs na magazyniera czy kurs floty samochodowej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Realizowane projekty Unijne i kursy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097280" y="1845716"/>
            <a:ext cx="10058400" cy="4023360"/>
          </a:xfrm>
        </p:spPr>
        <p:txBody>
          <a:bodyPr tIns="45720" bIns="45720"/>
          <a:lstStyle/>
          <a:p>
            <a:pPr lvl="0" algn="ctr" hangingPunct="1">
              <a:spcBef>
                <a:spcPts val="1200"/>
              </a:spcBef>
              <a:spcAft>
                <a:spcPts val="200"/>
              </a:spcAft>
            </a:pPr>
            <a:endParaRPr lang="pl-PL" sz="2000" b="1">
              <a:latin typeface="Calibri" pitchFamily="18"/>
            </a:endParaRPr>
          </a:p>
          <a:p>
            <a:pPr lvl="0" hangingPunct="1">
              <a:spcBef>
                <a:spcPts val="1200"/>
              </a:spcBef>
              <a:spcAft>
                <a:spcPts val="200"/>
              </a:spcAft>
            </a:pPr>
            <a:endParaRPr lang="pl-PL" sz="2000">
              <a:latin typeface="Calibri" pitchFamily="18"/>
            </a:endParaRPr>
          </a:p>
          <a:p>
            <a:pPr lvl="0" hangingPunct="1">
              <a:spcBef>
                <a:spcPts val="1200"/>
              </a:spcBef>
              <a:spcAft>
                <a:spcPts val="200"/>
              </a:spcAft>
            </a:pPr>
            <a:endParaRPr lang="pl-PL" sz="2000">
              <a:latin typeface="Calibri" pitchFamily="18"/>
            </a:endParaRPr>
          </a:p>
        </p:txBody>
      </p:sp>
      <p:pic>
        <p:nvPicPr>
          <p:cNvPr id="4" name="Obraz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00" y="1964158"/>
            <a:ext cx="5016599" cy="354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395" y="1845716"/>
            <a:ext cx="5243041" cy="3697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Projekty i kursy Unijne</a:t>
            </a:r>
          </a:p>
        </p:txBody>
      </p:sp>
      <p:pic>
        <p:nvPicPr>
          <p:cNvPr id="3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882" y="1991883"/>
            <a:ext cx="5689442" cy="4022637"/>
          </a:xfrm>
        </p:spPr>
      </p:pic>
      <p:pic>
        <p:nvPicPr>
          <p:cNvPr id="4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80" y="1925278"/>
            <a:ext cx="5797798" cy="408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KURS NA KASĘ FISKLANĄ:</a:t>
            </a:r>
          </a:p>
        </p:txBody>
      </p:sp>
      <p:pic>
        <p:nvPicPr>
          <p:cNvPr id="3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6435" y="1846438"/>
            <a:ext cx="3466435" cy="4305242"/>
          </a:xfrm>
        </p:spPr>
      </p:pic>
      <p:pic>
        <p:nvPicPr>
          <p:cNvPr id="4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116" y="1798560"/>
            <a:ext cx="5929563" cy="4352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../../Downloads/TECHNIKUM-LOGISTYCZNE-w-ZS-Chocianów%20(1).odp/Retrospect</Template>
  <TotalTime>303</TotalTime>
  <Words>490</Words>
  <Application>Microsoft Office PowerPoint</Application>
  <PresentationFormat>Pokaz na ekranie (4:3)</PresentationFormat>
  <Paragraphs>68</Paragraphs>
  <Slides>19</Slides>
  <Notes>19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Retrospekcja</vt:lpstr>
      <vt:lpstr>TECHNIKUM LOGISTYCZNE w Zespole Szkół w Chocianowie</vt:lpstr>
      <vt:lpstr>Czym jest logistyka?</vt:lpstr>
      <vt:lpstr>Klasa pod patronatem MWSLiT</vt:lpstr>
      <vt:lpstr>Kim jest technik logistyk?</vt:lpstr>
      <vt:lpstr>Kwalifikacje zdobyte po technikum logistycznym:</vt:lpstr>
      <vt:lpstr>Kursy</vt:lpstr>
      <vt:lpstr>Realizowane projekty Unijne i kursy</vt:lpstr>
      <vt:lpstr>Projekty i kursy Unijne</vt:lpstr>
      <vt:lpstr>KURS NA KASĘ FISKLANĄ:</vt:lpstr>
      <vt:lpstr>Wycieczki zawodoznawcze z projektów oraz wyjazdy z ERASMUS +</vt:lpstr>
      <vt:lpstr>Prezentacja programu PowerPoint</vt:lpstr>
      <vt:lpstr>Wycieczki zawodoznawcze z projektów oraz wyjazd z ERASMUS +</vt:lpstr>
      <vt:lpstr>Prezentacja programu PowerPoint</vt:lpstr>
      <vt:lpstr>Wycieczki zawodoznawcze AMAZON w Poznaniu</vt:lpstr>
      <vt:lpstr>SWISS KRONO w Żarach- producent paneli podłogowych</vt:lpstr>
      <vt:lpstr>CCC oraz Volkswagen w Polkowicach</vt:lpstr>
      <vt:lpstr>Prezentacja programu PowerPoint</vt:lpstr>
      <vt:lpstr>CIEKAWOSTKI LOGISTYCZNE:</vt:lpstr>
      <vt:lpstr>Wszystkie aktualności dotyczące technikum Logistycznego można znaleźć na stronie szkoły  i naszym Facebooku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TECHNIKUM LOGISTYCZNE w ZS Chocianów</dc:title>
  <dc:creator>Julia Cegielnik</dc:creator>
  <cp:lastModifiedBy>stanislawlis@1lo.lubin.pl</cp:lastModifiedBy>
  <cp:revision>23</cp:revision>
  <dcterms:created xsi:type="dcterms:W3CDTF">2020-11-21T16:33:38Z</dcterms:created>
  <dcterms:modified xsi:type="dcterms:W3CDTF">2021-02-28T13:09:03Z</dcterms:modified>
</cp:coreProperties>
</file>